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8" r:id="rId2"/>
  </p:sldMasterIdLst>
  <p:notesMasterIdLst>
    <p:notesMasterId r:id="rId35"/>
  </p:notesMasterIdLst>
  <p:sldIdLst>
    <p:sldId id="256" r:id="rId3"/>
    <p:sldId id="261" r:id="rId4"/>
    <p:sldId id="277" r:id="rId5"/>
    <p:sldId id="278" r:id="rId6"/>
    <p:sldId id="274" r:id="rId7"/>
    <p:sldId id="273" r:id="rId8"/>
    <p:sldId id="275" r:id="rId9"/>
    <p:sldId id="279" r:id="rId10"/>
    <p:sldId id="280" r:id="rId11"/>
    <p:sldId id="276" r:id="rId12"/>
    <p:sldId id="281" r:id="rId13"/>
    <p:sldId id="285" r:id="rId14"/>
    <p:sldId id="283" r:id="rId15"/>
    <p:sldId id="290" r:id="rId16"/>
    <p:sldId id="286" r:id="rId17"/>
    <p:sldId id="291" r:id="rId18"/>
    <p:sldId id="294" r:id="rId19"/>
    <p:sldId id="284" r:id="rId20"/>
    <p:sldId id="297" r:id="rId21"/>
    <p:sldId id="300" r:id="rId22"/>
    <p:sldId id="298" r:id="rId23"/>
    <p:sldId id="299" r:id="rId24"/>
    <p:sldId id="301" r:id="rId25"/>
    <p:sldId id="307" r:id="rId26"/>
    <p:sldId id="302" r:id="rId27"/>
    <p:sldId id="308" r:id="rId28"/>
    <p:sldId id="306" r:id="rId29"/>
    <p:sldId id="309" r:id="rId30"/>
    <p:sldId id="310" r:id="rId31"/>
    <p:sldId id="303" r:id="rId32"/>
    <p:sldId id="304" r:id="rId33"/>
    <p:sldId id="305" r:id="rId34"/>
  </p:sldIdLst>
  <p:sldSz cx="12192000" cy="6858000"/>
  <p:notesSz cx="6858000" cy="9144000"/>
  <p:embeddedFontLst>
    <p:embeddedFont>
      <p:font typeface="Arial Narrow" panose="020B0606020202030204" pitchFamily="34" charset="0"/>
      <p:regular r:id="rId36"/>
      <p:bold r:id="rId37"/>
      <p:italic r:id="rId38"/>
      <p:boldItalic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mbria" panose="02040503050406030204" pitchFamily="18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9" roundtripDataSignature="AMtx7mjt2oeFA0xEyUbsR27ejaDChLLL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CBFD"/>
    <a:srgbClr val="181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1050" autoAdjust="0"/>
  </p:normalViewPr>
  <p:slideViewPr>
    <p:cSldViewPr snapToGrid="0">
      <p:cViewPr varScale="1">
        <p:scale>
          <a:sx n="55" d="100"/>
          <a:sy n="55" d="100"/>
        </p:scale>
        <p:origin x="936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49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9.fntdata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5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5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5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5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5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5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5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5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5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8119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6387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84906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5669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41694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3625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8978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47959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43944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598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Hawai'i longline fishery historically</a:t>
            </a:r>
            <a:r>
              <a:rPr lang="en-US" baseline="0" dirty="0" smtClean="0"/>
              <a:t> </a:t>
            </a:r>
            <a:r>
              <a:rPr lang="en-US" dirty="0" smtClean="0"/>
              <a:t>targeted tuna, vessels began targeting swordfish and mixed species in 1990s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longlining for</a:t>
            </a:r>
            <a:r>
              <a:rPr lang="en-US" baseline="0" dirty="0" smtClean="0"/>
              <a:t> swordfish closed February 2001 due to high sea turtle (loggerhead and leatherback) bycatch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Longlining for swordfish reopened in May 2004 with clear definitions of deep- vs. shallow-sets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Shallow-sets required 100% observer coverage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stated</a:t>
            </a:r>
            <a:r>
              <a:rPr lang="en-US" baseline="0" dirty="0" smtClean="0"/>
              <a:t> target species for each set: tuna, billfish, mixed.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majority of 95-2000 sets with 11-14 hooks stated target was Tunas, but we want to avoid having a break in the deep-set </a:t>
            </a:r>
            <a:r>
              <a:rPr lang="en-US" baseline="0" dirty="0" smtClean="0"/>
              <a:t>time-series</a:t>
            </a: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55957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10432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60190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52954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87882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03887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550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87820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4820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6722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0135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44421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88160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2489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6840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reminder: the working hypothesis in exploring environmental covariates in the CPUE standardization is that these are effecting catchability of the fishing fleet, not underlying abundance trends.</a:t>
            </a:r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2441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All</a:t>
            </a:r>
            <a:r>
              <a:rPr lang="en-US" baseline="0" dirty="0" smtClean="0"/>
              <a:t> models included Year and random intercept for Permit ##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A few comments on the selected covariates: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aseline="0" dirty="0" smtClean="0"/>
              <a:t>Time of year selected in all models as first or second term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aseline="0" dirty="0" smtClean="0"/>
              <a:t>Time of day in all models except deep-set presence/absence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aseline="0" dirty="0" smtClean="0"/>
              <a:t>Latitude or Latitude+Longitude in all models: I did consider the tensor product Lat*Lon, it was marginal for inclusion and not very informative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aseline="0" dirty="0" smtClean="0"/>
              <a:t>Moon phase was selected early in shallow-set positive process (more important than time of year for later series).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aseline="0" dirty="0" smtClean="0"/>
              <a:t>Environmental variables (MLD, large-scale indices PDO and SOI) never selected. SST selected in deep-set but was only slightly influential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2516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6878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3275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6737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BLUE">
  <p:cSld name="Intro BLUE">
    <p:bg>
      <p:bgPr>
        <a:solidFill>
          <a:schemeClr val="accent5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>
            <a:spLocks noGrp="1"/>
          </p:cNvSpPr>
          <p:nvPr>
            <p:ph type="title"/>
          </p:nvPr>
        </p:nvSpPr>
        <p:spPr>
          <a:xfrm>
            <a:off x="3580108" y="1261387"/>
            <a:ext cx="8089879" cy="2486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F7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2"/>
          <p:cNvSpPr txBox="1">
            <a:spLocks noGrp="1"/>
          </p:cNvSpPr>
          <p:nvPr>
            <p:ph type="ctrTitle"/>
          </p:nvPr>
        </p:nvSpPr>
        <p:spPr>
          <a:xfrm>
            <a:off x="3585883" y="1595718"/>
            <a:ext cx="8050307" cy="2790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F7FF"/>
              </a:buClr>
              <a:buSzPts val="8800"/>
              <a:buFont typeface="Cambria"/>
              <a:buNone/>
              <a:defRPr sz="8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2"/>
          <p:cNvSpPr txBox="1">
            <a:spLocks noGrp="1"/>
          </p:cNvSpPr>
          <p:nvPr>
            <p:ph type="subTitle" idx="1"/>
          </p:nvPr>
        </p:nvSpPr>
        <p:spPr>
          <a:xfrm>
            <a:off x="3580108" y="4385943"/>
            <a:ext cx="7887998" cy="2472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D72"/>
              </a:buClr>
              <a:buSzPts val="3600"/>
              <a:buNone/>
              <a:defRPr sz="3600">
                <a:solidFill>
                  <a:srgbClr val="103D7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GREEN">
  <p:cSld name="Intro GREEN">
    <p:bg>
      <p:bgPr>
        <a:solidFill>
          <a:schemeClr val="accent2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3"/>
          <p:cNvSpPr txBox="1">
            <a:spLocks noGrp="1"/>
          </p:cNvSpPr>
          <p:nvPr>
            <p:ph type="title"/>
          </p:nvPr>
        </p:nvSpPr>
        <p:spPr>
          <a:xfrm>
            <a:off x="3580108" y="1261387"/>
            <a:ext cx="8089879" cy="2486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F7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+Footer">
  <p:cSld name="White+Footer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998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1"/>
          </p:nvPr>
        </p:nvSpPr>
        <p:spPr>
          <a:xfrm>
            <a:off x="838201" y="1790700"/>
            <a:ext cx="9142228" cy="4512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/>
          <p:nvPr/>
        </p:nvSpPr>
        <p:spPr>
          <a:xfrm>
            <a:off x="914407" y="6317621"/>
            <a:ext cx="8930391" cy="540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103D72"/>
                </a:solidFill>
                <a:latin typeface="Arial Narrow"/>
                <a:ea typeface="Arial Narrow"/>
                <a:cs typeface="Arial Narrow"/>
                <a:sym typeface="Arial Narrow"/>
              </a:rPr>
              <a:t>U.S. Department of Commerce | National Oceanic and Atmospheric Administration | National Marine Fisheries Service</a:t>
            </a:r>
            <a:endParaRPr dirty="0"/>
          </a:p>
        </p:txBody>
      </p:sp>
      <p:sp>
        <p:nvSpPr>
          <p:cNvPr id="125" name="Google Shape;125;p20"/>
          <p:cNvSpPr txBox="1"/>
          <p:nvPr/>
        </p:nvSpPr>
        <p:spPr>
          <a:xfrm>
            <a:off x="168165" y="6304133"/>
            <a:ext cx="746235" cy="553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B9C2"/>
              </a:buClr>
              <a:buSzPts val="1200"/>
              <a:buFont typeface="Arial Narrow"/>
              <a:buNone/>
            </a:pPr>
            <a:r>
              <a:rPr lang="en-US" sz="1200" b="1" i="0" u="none" strike="noStrike" cap="none" dirty="0">
                <a:solidFill>
                  <a:srgbClr val="13B9C2"/>
                </a:solidFill>
                <a:latin typeface="Arial Narrow"/>
                <a:ea typeface="Arial Narrow"/>
                <a:cs typeface="Arial Narrow"/>
                <a:sym typeface="Arial Narrow"/>
              </a:rPr>
              <a:t>Page </a:t>
            </a:r>
            <a:fld id="{00000000-1234-1234-1234-123412341234}" type="slidenum">
              <a:rPr lang="en-US" sz="1200" b="1" i="0" u="none" strike="noStrike" cap="none">
                <a:solidFill>
                  <a:srgbClr val="13B9C2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sz="1200" b="1" i="0" u="none" strike="noStrike" cap="none" dirty="0">
              <a:solidFill>
                <a:srgbClr val="13B9C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in">
  <p:cSld name="Plain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998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 light">
  <p:cSld name="Big Picture l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/>
          <p:nvPr/>
        </p:nvSpPr>
        <p:spPr>
          <a:xfrm rot="10800000">
            <a:off x="9" y="0"/>
            <a:ext cx="2238703" cy="6878155"/>
          </a:xfrm>
          <a:custGeom>
            <a:avLst/>
            <a:gdLst/>
            <a:ahLst/>
            <a:cxnLst/>
            <a:rect l="l" t="t" r="r" b="b"/>
            <a:pathLst>
              <a:path w="2228193" h="6845864" extrusionOk="0">
                <a:moveTo>
                  <a:pt x="2132070" y="0"/>
                </a:moveTo>
                <a:lnTo>
                  <a:pt x="2228193" y="0"/>
                </a:lnTo>
                <a:lnTo>
                  <a:pt x="2228193" y="6845864"/>
                </a:lnTo>
                <a:lnTo>
                  <a:pt x="0" y="6845864"/>
                </a:lnTo>
                <a:lnTo>
                  <a:pt x="163139" y="6755280"/>
                </a:lnTo>
                <a:cubicBezTo>
                  <a:pt x="1116618" y="6045423"/>
                  <a:pt x="1878156" y="3418473"/>
                  <a:pt x="2130212" y="29715"/>
                </a:cubicBezTo>
                <a:lnTo>
                  <a:pt x="2132070" y="0"/>
                </a:lnTo>
                <a:close/>
              </a:path>
            </a:pathLst>
          </a:custGeom>
          <a:solidFill>
            <a:srgbClr val="003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 b="0" i="0" u="none" strike="noStrike" cap="none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4" name="Google Shape;134;p25"/>
          <p:cNvSpPr txBox="1"/>
          <p:nvPr/>
        </p:nvSpPr>
        <p:spPr>
          <a:xfrm>
            <a:off x="3639670" y="-762000"/>
            <a:ext cx="5764306" cy="625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31" b="0" i="0" u="none" strike="noStrike" cap="none" dirty="0">
                <a:solidFill>
                  <a:srgbClr val="1995FE"/>
                </a:solidFill>
                <a:latin typeface="Cambria"/>
                <a:ea typeface="Cambria"/>
                <a:cs typeface="Cambria"/>
                <a:sym typeface="Cambria"/>
              </a:rPr>
              <a:t>Big Image Divider Page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31" b="0" i="0" u="none" strike="noStrike" cap="none" dirty="0">
                <a:solidFill>
                  <a:srgbClr val="1995FE"/>
                </a:solidFill>
                <a:latin typeface="Cambria"/>
                <a:ea typeface="Cambria"/>
                <a:cs typeface="Cambria"/>
                <a:sym typeface="Cambria"/>
              </a:rPr>
              <a:t>Change Picture in the Format Background menu</a:t>
            </a:r>
            <a:endParaRPr dirty="0"/>
          </a:p>
        </p:txBody>
      </p:sp>
      <p:sp>
        <p:nvSpPr>
          <p:cNvPr id="135" name="Google Shape;135;p25"/>
          <p:cNvSpPr txBox="1">
            <a:spLocks noGrp="1"/>
          </p:cNvSpPr>
          <p:nvPr>
            <p:ph type="ctrTitle"/>
          </p:nvPr>
        </p:nvSpPr>
        <p:spPr>
          <a:xfrm>
            <a:off x="1679619" y="907060"/>
            <a:ext cx="9418320" cy="1883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03D72"/>
              </a:buClr>
              <a:buSzPts val="7200"/>
              <a:buFont typeface="Cambria"/>
              <a:buNone/>
              <a:defRPr sz="7200" b="0" i="0">
                <a:solidFill>
                  <a:srgbClr val="103D7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B9C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/>
          <p:nvPr/>
        </p:nvSpPr>
        <p:spPr>
          <a:xfrm rot="-5400000" flipH="1">
            <a:off x="-1307178" y="1487187"/>
            <a:ext cx="6659955" cy="4082923"/>
          </a:xfrm>
          <a:custGeom>
            <a:avLst/>
            <a:gdLst/>
            <a:ahLst/>
            <a:cxnLst/>
            <a:rect l="l" t="t" r="r" b="b"/>
            <a:pathLst>
              <a:path w="6636181" h="4068349" extrusionOk="0">
                <a:moveTo>
                  <a:pt x="894" y="0"/>
                </a:moveTo>
                <a:lnTo>
                  <a:pt x="6635557" y="9297"/>
                </a:lnTo>
                <a:cubicBezTo>
                  <a:pt x="6632343" y="687651"/>
                  <a:pt x="6638426" y="1366007"/>
                  <a:pt x="6635212" y="2044361"/>
                </a:cubicBezTo>
                <a:cubicBezTo>
                  <a:pt x="3415433" y="2283849"/>
                  <a:pt x="761420" y="3007411"/>
                  <a:pt x="86960" y="3913345"/>
                </a:cubicBezTo>
                <a:lnTo>
                  <a:pt x="893" y="4068349"/>
                </a:lnTo>
                <a:cubicBezTo>
                  <a:pt x="3992" y="2712233"/>
                  <a:pt x="-2205" y="1356116"/>
                  <a:pt x="89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 b="0" i="0" u="none" strike="noStrike" cap="none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" name="Google Shape;11;p8"/>
          <p:cNvSpPr txBox="1">
            <a:spLocks noGrp="1"/>
          </p:cNvSpPr>
          <p:nvPr>
            <p:ph type="title"/>
          </p:nvPr>
        </p:nvSpPr>
        <p:spPr>
          <a:xfrm>
            <a:off x="3580108" y="1261387"/>
            <a:ext cx="8089879" cy="2486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7F7FF"/>
              </a:buClr>
              <a:buSzPts val="8800"/>
              <a:buFont typeface="Cambria"/>
              <a:buNone/>
              <a:defRPr sz="8800" b="0" i="0" u="none" strike="noStrike" cap="none">
                <a:solidFill>
                  <a:srgbClr val="B7F7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body" idx="1"/>
          </p:nvPr>
        </p:nvSpPr>
        <p:spPr>
          <a:xfrm>
            <a:off x="3580108" y="4130518"/>
            <a:ext cx="8089879" cy="942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13" name="Google Shape;13;p8"/>
          <p:cNvSpPr/>
          <p:nvPr/>
        </p:nvSpPr>
        <p:spPr>
          <a:xfrm>
            <a:off x="-12698" y="5"/>
            <a:ext cx="6527799" cy="2039519"/>
          </a:xfrm>
          <a:custGeom>
            <a:avLst/>
            <a:gdLst/>
            <a:ahLst/>
            <a:cxnLst/>
            <a:rect l="l" t="t" r="r" b="b"/>
            <a:pathLst>
              <a:path w="6504497" h="2032239" extrusionOk="0">
                <a:moveTo>
                  <a:pt x="0" y="0"/>
                </a:moveTo>
                <a:lnTo>
                  <a:pt x="6504497" y="0"/>
                </a:lnTo>
                <a:lnTo>
                  <a:pt x="6504497" y="6484"/>
                </a:lnTo>
                <a:lnTo>
                  <a:pt x="6476264" y="8249"/>
                </a:lnTo>
                <a:cubicBezTo>
                  <a:pt x="3256485" y="247737"/>
                  <a:pt x="760527" y="971301"/>
                  <a:pt x="86067" y="1877235"/>
                </a:cubicBezTo>
                <a:lnTo>
                  <a:pt x="0" y="2032239"/>
                </a:lnTo>
                <a:lnTo>
                  <a:pt x="0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 b="0" i="0" u="none" strike="noStrike" cap="none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4" name="Google Shape;14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6191" y="597242"/>
            <a:ext cx="1305918" cy="181348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/>
          <p:nvPr/>
        </p:nvSpPr>
        <p:spPr>
          <a:xfrm>
            <a:off x="9436274" y="-1"/>
            <a:ext cx="2748583" cy="6858001"/>
          </a:xfrm>
          <a:custGeom>
            <a:avLst/>
            <a:gdLst/>
            <a:ahLst/>
            <a:cxnLst/>
            <a:rect l="l" t="t" r="r" b="b"/>
            <a:pathLst>
              <a:path w="1696743" h="5463677" extrusionOk="0">
                <a:moveTo>
                  <a:pt x="1654379" y="5463677"/>
                </a:moveTo>
                <a:lnTo>
                  <a:pt x="0" y="5454085"/>
                </a:lnTo>
                <a:lnTo>
                  <a:pt x="980930" y="0"/>
                </a:lnTo>
                <a:lnTo>
                  <a:pt x="1696743" y="4620"/>
                </a:lnTo>
                <a:lnTo>
                  <a:pt x="1654379" y="5463677"/>
                </a:lnTo>
                <a:close/>
              </a:path>
            </a:pathLst>
          </a:custGeom>
          <a:gradFill>
            <a:gsLst>
              <a:gs pos="0">
                <a:srgbClr val="07477D">
                  <a:alpha val="0"/>
                </a:srgbClr>
              </a:gs>
              <a:gs pos="42000">
                <a:srgbClr val="07477D">
                  <a:alpha val="0"/>
                </a:srgbClr>
              </a:gs>
              <a:gs pos="100000">
                <a:srgbClr val="07477D">
                  <a:alpha val="33725"/>
                </a:srgbClr>
              </a:gs>
            </a:gsLst>
            <a:lin ang="72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 b="0" i="0" u="none" strike="noStrike" cap="none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7" name="Google Shape;117;p19"/>
          <p:cNvSpPr txBox="1">
            <a:spLocks noGrp="1"/>
          </p:cNvSpPr>
          <p:nvPr>
            <p:ph type="body" idx="1"/>
          </p:nvPr>
        </p:nvSpPr>
        <p:spPr>
          <a:xfrm>
            <a:off x="838201" y="1790701"/>
            <a:ext cx="9221907" cy="4261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7096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496"/>
              <a:buFont typeface="Arial"/>
              <a:buChar char="•"/>
              <a:defRPr sz="312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6576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Noto Sans Symbols"/>
              <a:buChar char="●"/>
              <a:defRPr sz="216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6576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Noto Sans Symbols"/>
              <a:buChar char="●"/>
              <a:defRPr sz="216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6576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Noto Sans Symbols"/>
              <a:buChar char="●"/>
              <a:defRPr sz="216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998"/>
              </a:buClr>
              <a:buSzPts val="4400"/>
              <a:buFont typeface="Cambria"/>
              <a:buNone/>
              <a:defRPr sz="4400" b="0" i="0" u="none" strike="noStrike" cap="none">
                <a:solidFill>
                  <a:srgbClr val="00899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9" name="Google Shape;119;p19"/>
          <p:cNvSpPr/>
          <p:nvPr/>
        </p:nvSpPr>
        <p:spPr>
          <a:xfrm>
            <a:off x="10078038" y="0"/>
            <a:ext cx="2124749" cy="6870664"/>
          </a:xfrm>
          <a:custGeom>
            <a:avLst/>
            <a:gdLst/>
            <a:ahLst/>
            <a:cxnLst/>
            <a:rect l="l" t="t" r="r" b="b"/>
            <a:pathLst>
              <a:path w="2124749" h="6870664" extrusionOk="0">
                <a:moveTo>
                  <a:pt x="2004484" y="0"/>
                </a:moveTo>
                <a:lnTo>
                  <a:pt x="2124749" y="0"/>
                </a:lnTo>
                <a:lnTo>
                  <a:pt x="2124749" y="6870664"/>
                </a:lnTo>
                <a:lnTo>
                  <a:pt x="0" y="6870664"/>
                </a:lnTo>
                <a:lnTo>
                  <a:pt x="155565" y="6774688"/>
                </a:lnTo>
                <a:cubicBezTo>
                  <a:pt x="1007953" y="6069582"/>
                  <a:pt x="1699475" y="3579231"/>
                  <a:pt x="1980631" y="312225"/>
                </a:cubicBezTo>
                <a:lnTo>
                  <a:pt x="200448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31" b="0" i="0" u="none" strike="noStrike" cap="none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20" name="Google Shape;120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96448" y="5817721"/>
            <a:ext cx="1644235" cy="74044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1" r:id="rId2"/>
    <p:sldLayoutId id="2147483672" r:id="rId3"/>
  </p:sldLayoutIdLst>
  <mc:AlternateContent xmlns:mc="http://schemas.openxmlformats.org/markup-compatibility/2006" xmlns:p14="http://schemas.microsoft.com/office/powerpoint/2010/main">
    <mc:Choice Requires="p14">
      <p:transition spd="slow" p14:dur="1500">
        <p:push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"/>
          <p:cNvSpPr txBox="1">
            <a:spLocks noGrp="1"/>
          </p:cNvSpPr>
          <p:nvPr>
            <p:ph type="title"/>
          </p:nvPr>
        </p:nvSpPr>
        <p:spPr>
          <a:xfrm>
            <a:off x="3318376" y="1012775"/>
            <a:ext cx="8514050" cy="2486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4000" b="1" dirty="0"/>
              <a:t>Standardization of Western and Central North Pacific Swordfish (</a:t>
            </a:r>
            <a:r>
              <a:rPr lang="en-US" sz="4000" b="1" i="1" dirty="0"/>
              <a:t>Xiphias gladius</a:t>
            </a:r>
            <a:r>
              <a:rPr lang="en-US" sz="4000" b="1" dirty="0"/>
              <a:t>) Catch Per Unit Effort in the Hawai’i Longline Fishery from 1995–2021</a:t>
            </a:r>
            <a:endParaRPr lang="en-US" sz="4000" dirty="0"/>
          </a:p>
        </p:txBody>
      </p:sp>
      <p:cxnSp>
        <p:nvCxnSpPr>
          <p:cNvPr id="142" name="Google Shape;142;p1"/>
          <p:cNvCxnSpPr/>
          <p:nvPr/>
        </p:nvCxnSpPr>
        <p:spPr>
          <a:xfrm>
            <a:off x="680214" y="2756478"/>
            <a:ext cx="1299672" cy="0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3" name="Google Shape;143;p1"/>
          <p:cNvSpPr txBox="1"/>
          <p:nvPr/>
        </p:nvSpPr>
        <p:spPr>
          <a:xfrm>
            <a:off x="3001617" y="3934310"/>
            <a:ext cx="8573583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400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ISC Billfish Working Group Data Preparatory Meeting for Western and Central North Pacific </a:t>
            </a:r>
            <a:r>
              <a:rPr lang="en-US" sz="2400" dirty="0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Swordfish, Yokohama, Japan, 28 November 2022</a:t>
            </a:r>
            <a:endParaRPr sz="2400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144" name="Google Shape;144;p1"/>
          <p:cNvCxnSpPr/>
          <p:nvPr/>
        </p:nvCxnSpPr>
        <p:spPr>
          <a:xfrm>
            <a:off x="3477400" y="5454400"/>
            <a:ext cx="7480800" cy="1380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Google Shape;145;p1"/>
          <p:cNvSpPr txBox="1"/>
          <p:nvPr/>
        </p:nvSpPr>
        <p:spPr>
          <a:xfrm>
            <a:off x="3304650" y="5764554"/>
            <a:ext cx="8686800" cy="907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 smtClean="0">
                <a:latin typeface="Cambria"/>
                <a:ea typeface="Cambria"/>
                <a:cs typeface="Cambria"/>
                <a:sym typeface="Cambria"/>
              </a:rPr>
              <a:t>Erin Bohaboy and Michelle Sculley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latin typeface="Cambria"/>
                <a:ea typeface="Cambria"/>
                <a:cs typeface="Cambria"/>
                <a:sym typeface="Cambria"/>
              </a:rPr>
              <a:t>NOAA Fisheries, Honolulu, Hawai'i</a:t>
            </a:r>
            <a:endParaRPr sz="2000" dirty="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319" y="253739"/>
            <a:ext cx="5943612" cy="6388621"/>
          </a:xfrm>
          <a:prstGeom prst="rect">
            <a:avLst/>
          </a:prstGeom>
        </p:spPr>
      </p:pic>
      <p:sp>
        <p:nvSpPr>
          <p:cNvPr id="5" name="Google Shape;198;p6"/>
          <p:cNvSpPr txBox="1">
            <a:spLocks noGrp="1"/>
          </p:cNvSpPr>
          <p:nvPr>
            <p:ph type="title"/>
          </p:nvPr>
        </p:nvSpPr>
        <p:spPr>
          <a:xfrm>
            <a:off x="355739" y="207321"/>
            <a:ext cx="5159236" cy="127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998"/>
              </a:buClr>
              <a:buSzPts val="4400"/>
              <a:buFont typeface="Cambria"/>
              <a:buNone/>
            </a:pPr>
            <a:r>
              <a:rPr lang="en-US" sz="3200" b="1" dirty="0" smtClean="0"/>
              <a:t>Standardized Index: </a:t>
            </a:r>
            <a:br>
              <a:rPr lang="en-US" sz="3200" b="1" dirty="0" smtClean="0"/>
            </a:br>
            <a:r>
              <a:rPr lang="en-US" sz="3200" b="1" dirty="0" smtClean="0"/>
              <a:t>Shallow-Set</a:t>
            </a:r>
            <a:endParaRPr sz="3200" b="1" dirty="0"/>
          </a:p>
        </p:txBody>
      </p:sp>
      <p:sp>
        <p:nvSpPr>
          <p:cNvPr id="4" name="Oval 3"/>
          <p:cNvSpPr/>
          <p:nvPr/>
        </p:nvSpPr>
        <p:spPr>
          <a:xfrm>
            <a:off x="1762125" y="4857750"/>
            <a:ext cx="123825" cy="11430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Isosceles Triangle 5"/>
          <p:cNvSpPr/>
          <p:nvPr/>
        </p:nvSpPr>
        <p:spPr>
          <a:xfrm>
            <a:off x="1762124" y="5210175"/>
            <a:ext cx="104775" cy="114300"/>
          </a:xfrm>
          <a:prstGeom prst="triangle">
            <a:avLst/>
          </a:prstGeom>
          <a:solidFill>
            <a:srgbClr val="1818FF"/>
          </a:solidFill>
          <a:ln>
            <a:solidFill>
              <a:srgbClr val="181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562100" y="5276850"/>
            <a:ext cx="542925" cy="0"/>
          </a:xfrm>
          <a:prstGeom prst="line">
            <a:avLst/>
          </a:prstGeom>
          <a:ln w="19050">
            <a:solidFill>
              <a:srgbClr val="181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604962" y="5495926"/>
            <a:ext cx="438150" cy="247650"/>
          </a:xfrm>
          <a:prstGeom prst="rect">
            <a:avLst/>
          </a:prstGeom>
          <a:solidFill>
            <a:srgbClr val="CACBFD"/>
          </a:solidFill>
          <a:ln>
            <a:solidFill>
              <a:srgbClr val="CACB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Google Shape;199;p6"/>
          <p:cNvSpPr txBox="1">
            <a:spLocks noGrp="1"/>
          </p:cNvSpPr>
          <p:nvPr>
            <p:ph type="body" idx="1"/>
          </p:nvPr>
        </p:nvSpPr>
        <p:spPr>
          <a:xfrm>
            <a:off x="1971675" y="4671081"/>
            <a:ext cx="2355987" cy="1249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78" lvl="0" indent="-24382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96"/>
              <a:buNone/>
            </a:pPr>
            <a:r>
              <a:rPr lang="en-US" sz="1800" dirty="0" smtClean="0">
                <a:solidFill>
                  <a:schemeClr val="tx1"/>
                </a:solidFill>
              </a:rPr>
              <a:t>Nominal</a:t>
            </a:r>
          </a:p>
          <a:p>
            <a:pPr marL="182878" lvl="0" indent="-24382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96"/>
              <a:buNone/>
            </a:pPr>
            <a:r>
              <a:rPr lang="en-US" sz="1800" dirty="0" smtClean="0">
                <a:solidFill>
                  <a:schemeClr val="tx1"/>
                </a:solidFill>
              </a:rPr>
              <a:t>Standardized</a:t>
            </a:r>
          </a:p>
          <a:p>
            <a:pPr marL="182878" lvl="0" indent="-24382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96"/>
              <a:buNone/>
            </a:pPr>
            <a:r>
              <a:rPr lang="en-US" sz="1800" dirty="0" smtClean="0">
                <a:solidFill>
                  <a:schemeClr val="tx1"/>
                </a:solidFill>
              </a:rPr>
              <a:t>95% CI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180881" y="532435"/>
            <a:ext cx="69448" cy="5764193"/>
          </a:xfrm>
          <a:prstGeom prst="line">
            <a:avLst/>
          </a:prstGeom>
          <a:ln w="127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76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98;p6"/>
          <p:cNvSpPr txBox="1">
            <a:spLocks noGrp="1"/>
          </p:cNvSpPr>
          <p:nvPr>
            <p:ph type="title"/>
          </p:nvPr>
        </p:nvSpPr>
        <p:spPr>
          <a:xfrm>
            <a:off x="355739" y="207321"/>
            <a:ext cx="5159236" cy="127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998"/>
              </a:buClr>
              <a:buSzPts val="4400"/>
              <a:buFont typeface="Cambria"/>
              <a:buNone/>
            </a:pPr>
            <a:r>
              <a:rPr lang="en-US" sz="3200" b="1" dirty="0" smtClean="0"/>
              <a:t>Standardized Index: </a:t>
            </a:r>
            <a:br>
              <a:rPr lang="en-US" sz="3200" b="1" dirty="0" smtClean="0"/>
            </a:br>
            <a:r>
              <a:rPr lang="en-US" sz="3200" b="1" dirty="0" smtClean="0"/>
              <a:t>Deep-Set</a:t>
            </a:r>
            <a:endParaRPr sz="3200" b="1" dirty="0"/>
          </a:p>
        </p:txBody>
      </p:sp>
      <p:sp>
        <p:nvSpPr>
          <p:cNvPr id="4" name="Oval 3"/>
          <p:cNvSpPr/>
          <p:nvPr/>
        </p:nvSpPr>
        <p:spPr>
          <a:xfrm>
            <a:off x="1762125" y="4857750"/>
            <a:ext cx="123825" cy="11430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Isosceles Triangle 5"/>
          <p:cNvSpPr/>
          <p:nvPr/>
        </p:nvSpPr>
        <p:spPr>
          <a:xfrm>
            <a:off x="1762124" y="5210175"/>
            <a:ext cx="104775" cy="114300"/>
          </a:xfrm>
          <a:prstGeom prst="triangle">
            <a:avLst/>
          </a:prstGeom>
          <a:solidFill>
            <a:srgbClr val="1818FF"/>
          </a:solidFill>
          <a:ln>
            <a:solidFill>
              <a:srgbClr val="181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562100" y="5276850"/>
            <a:ext cx="542925" cy="0"/>
          </a:xfrm>
          <a:prstGeom prst="line">
            <a:avLst/>
          </a:prstGeom>
          <a:ln w="19050">
            <a:solidFill>
              <a:srgbClr val="181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604962" y="5495926"/>
            <a:ext cx="438150" cy="247650"/>
          </a:xfrm>
          <a:prstGeom prst="rect">
            <a:avLst/>
          </a:prstGeom>
          <a:solidFill>
            <a:srgbClr val="CACBFD"/>
          </a:solidFill>
          <a:ln>
            <a:solidFill>
              <a:srgbClr val="CACB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Google Shape;199;p6"/>
          <p:cNvSpPr txBox="1">
            <a:spLocks noGrp="1"/>
          </p:cNvSpPr>
          <p:nvPr>
            <p:ph type="body" idx="1"/>
          </p:nvPr>
        </p:nvSpPr>
        <p:spPr>
          <a:xfrm>
            <a:off x="1971675" y="4671081"/>
            <a:ext cx="2355987" cy="1249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78" lvl="0" indent="-24382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96"/>
              <a:buNone/>
            </a:pPr>
            <a:r>
              <a:rPr lang="en-US" sz="1800" dirty="0" smtClean="0">
                <a:solidFill>
                  <a:schemeClr val="tx1"/>
                </a:solidFill>
              </a:rPr>
              <a:t>Nominal</a:t>
            </a:r>
          </a:p>
          <a:p>
            <a:pPr marL="182878" lvl="0" indent="-24382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96"/>
              <a:buNone/>
            </a:pPr>
            <a:r>
              <a:rPr lang="en-US" sz="1800" dirty="0" smtClean="0">
                <a:solidFill>
                  <a:schemeClr val="tx1"/>
                </a:solidFill>
              </a:rPr>
              <a:t>Standardized</a:t>
            </a:r>
          </a:p>
          <a:p>
            <a:pPr marL="182878" lvl="0" indent="-24382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96"/>
              <a:buNone/>
            </a:pPr>
            <a:r>
              <a:rPr lang="en-US" sz="1800" dirty="0" smtClean="0">
                <a:solidFill>
                  <a:schemeClr val="tx1"/>
                </a:solidFill>
              </a:rPr>
              <a:t>95% CI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438" y="301364"/>
            <a:ext cx="5943612" cy="638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67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42" y="462506"/>
            <a:ext cx="5045149" cy="62094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349" y="103046"/>
            <a:ext cx="4744187" cy="6568874"/>
          </a:xfrm>
          <a:prstGeom prst="rect">
            <a:avLst/>
          </a:prstGeom>
        </p:spPr>
      </p:pic>
      <p:sp>
        <p:nvSpPr>
          <p:cNvPr id="13" name="Google Shape;199;p6"/>
          <p:cNvSpPr txBox="1">
            <a:spLocks noGrp="1"/>
          </p:cNvSpPr>
          <p:nvPr>
            <p:ph type="body" idx="1"/>
          </p:nvPr>
        </p:nvSpPr>
        <p:spPr>
          <a:xfrm rot="16200000">
            <a:off x="-1578240" y="3282038"/>
            <a:ext cx="4315238" cy="57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78" lvl="0" indent="-2438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96"/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Presence/Absence (Binomial)</a:t>
            </a:r>
          </a:p>
        </p:txBody>
      </p:sp>
      <p:sp>
        <p:nvSpPr>
          <p:cNvPr id="14" name="Google Shape;199;p6"/>
          <p:cNvSpPr txBox="1">
            <a:spLocks/>
          </p:cNvSpPr>
          <p:nvPr/>
        </p:nvSpPr>
        <p:spPr>
          <a:xfrm rot="16200000">
            <a:off x="4324936" y="3282037"/>
            <a:ext cx="4315238" cy="57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sz="312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40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16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16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16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182878" indent="-24382" algn="ctr">
              <a:lnSpc>
                <a:spcPct val="130000"/>
              </a:lnSpc>
              <a:spcBef>
                <a:spcPts val="0"/>
              </a:spcBef>
              <a:buSzPts val="2496"/>
              <a:buFont typeface="Arial"/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Positive (Lognormal)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94202" y="462505"/>
            <a:ext cx="5461889" cy="62998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172830" y="103047"/>
            <a:ext cx="5461889" cy="66592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Google Shape;198;p6"/>
          <p:cNvSpPr txBox="1">
            <a:spLocks noGrp="1"/>
          </p:cNvSpPr>
          <p:nvPr>
            <p:ph type="title"/>
          </p:nvPr>
        </p:nvSpPr>
        <p:spPr>
          <a:xfrm>
            <a:off x="710941" y="194025"/>
            <a:ext cx="4801052" cy="536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998"/>
              </a:buClr>
              <a:buSzPts val="4400"/>
              <a:buFont typeface="Cambria"/>
              <a:buNone/>
            </a:pPr>
            <a:r>
              <a:rPr lang="en-US" sz="3200" b="1" dirty="0" smtClean="0"/>
              <a:t>Shallow-Set 1995–2000</a:t>
            </a:r>
            <a:endParaRPr sz="3200" b="1" dirty="0"/>
          </a:p>
        </p:txBody>
      </p:sp>
      <p:sp>
        <p:nvSpPr>
          <p:cNvPr id="11" name="Rectangle 10"/>
          <p:cNvSpPr/>
          <p:nvPr/>
        </p:nvSpPr>
        <p:spPr>
          <a:xfrm>
            <a:off x="6645349" y="5018566"/>
            <a:ext cx="2424223" cy="1695093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8903774" y="1759334"/>
            <a:ext cx="2424223" cy="168561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99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330" y="575712"/>
            <a:ext cx="5943612" cy="2743206"/>
          </a:xfrm>
          <a:prstGeom prst="rect">
            <a:avLst/>
          </a:prstGeom>
        </p:spPr>
      </p:pic>
      <p:sp>
        <p:nvSpPr>
          <p:cNvPr id="18" name="Google Shape;198;p6"/>
          <p:cNvSpPr txBox="1">
            <a:spLocks noGrp="1"/>
          </p:cNvSpPr>
          <p:nvPr>
            <p:ph type="title"/>
          </p:nvPr>
        </p:nvSpPr>
        <p:spPr>
          <a:xfrm>
            <a:off x="710940" y="168147"/>
            <a:ext cx="11081369" cy="536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buSzPts val="4400"/>
            </a:pPr>
            <a:r>
              <a:rPr lang="en-US" sz="2400" b="1" dirty="0"/>
              <a:t>Shallow-Set </a:t>
            </a:r>
            <a:r>
              <a:rPr lang="en-US" sz="2400" b="1" dirty="0" smtClean="0"/>
              <a:t>1995–2000, Positive Process, Time of Year</a:t>
            </a:r>
            <a:endParaRPr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1"/>
          <a:stretch/>
        </p:blipFill>
        <p:spPr>
          <a:xfrm>
            <a:off x="1137106" y="3318918"/>
            <a:ext cx="6195280" cy="26591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950" y="3234904"/>
            <a:ext cx="3657607" cy="27432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846503" y="4310953"/>
            <a:ext cx="8757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Year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036483" y="659724"/>
            <a:ext cx="6231459" cy="2659193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036483" y="3318917"/>
            <a:ext cx="6231459" cy="274320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267943" y="3318917"/>
            <a:ext cx="3726614" cy="274320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621335" y="735627"/>
            <a:ext cx="1735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Marginal Effects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3638592" y="5737573"/>
            <a:ext cx="120945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Number of Sets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8220971" y="5753989"/>
            <a:ext cx="183742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Influence of Time of Year</a:t>
            </a:r>
            <a:endParaRPr lang="en-US" sz="11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2836" y="789118"/>
            <a:ext cx="4504340" cy="19541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312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159" y="3295869"/>
            <a:ext cx="4025668" cy="30192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73" y="3255977"/>
            <a:ext cx="6714577" cy="30990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87" y="608329"/>
            <a:ext cx="5736566" cy="2647647"/>
          </a:xfrm>
          <a:prstGeom prst="rect">
            <a:avLst/>
          </a:prstGeom>
        </p:spPr>
      </p:pic>
      <p:sp>
        <p:nvSpPr>
          <p:cNvPr id="18" name="Google Shape;198;p6"/>
          <p:cNvSpPr txBox="1">
            <a:spLocks noGrp="1"/>
          </p:cNvSpPr>
          <p:nvPr>
            <p:ph type="title"/>
          </p:nvPr>
        </p:nvSpPr>
        <p:spPr>
          <a:xfrm>
            <a:off x="710940" y="168147"/>
            <a:ext cx="11081369" cy="536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buSzPts val="4400"/>
            </a:pPr>
            <a:r>
              <a:rPr lang="en-US" sz="2400" b="1" dirty="0"/>
              <a:t>Shallow-Set </a:t>
            </a:r>
            <a:r>
              <a:rPr lang="en-US" sz="2400" b="1" dirty="0" smtClean="0"/>
              <a:t>1995–2000, Positive Process, Time of Day</a:t>
            </a:r>
            <a:endParaRPr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836763" y="659724"/>
            <a:ext cx="6431179" cy="2659193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36763" y="3318917"/>
            <a:ext cx="6431180" cy="303609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267942" y="3318917"/>
            <a:ext cx="4282827" cy="303609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14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343" y="120299"/>
            <a:ext cx="4703796" cy="6512948"/>
          </a:xfrm>
          <a:prstGeom prst="rect">
            <a:avLst/>
          </a:prstGeom>
        </p:spPr>
      </p:pic>
      <p:sp>
        <p:nvSpPr>
          <p:cNvPr id="14" name="Google Shape;199;p6"/>
          <p:cNvSpPr txBox="1">
            <a:spLocks/>
          </p:cNvSpPr>
          <p:nvPr/>
        </p:nvSpPr>
        <p:spPr>
          <a:xfrm rot="16200000">
            <a:off x="4324936" y="3282037"/>
            <a:ext cx="4315238" cy="57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sz="312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40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16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16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16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182878" indent="-24382" algn="ctr">
              <a:lnSpc>
                <a:spcPct val="130000"/>
              </a:lnSpc>
              <a:spcBef>
                <a:spcPts val="0"/>
              </a:spcBef>
              <a:buSzPts val="2496"/>
              <a:buFont typeface="Arial"/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Positive (Lognormal)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172830" y="103047"/>
            <a:ext cx="5461889" cy="66592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Google Shape;198;p6"/>
          <p:cNvSpPr txBox="1">
            <a:spLocks noGrp="1"/>
          </p:cNvSpPr>
          <p:nvPr>
            <p:ph type="title"/>
          </p:nvPr>
        </p:nvSpPr>
        <p:spPr>
          <a:xfrm>
            <a:off x="710941" y="194025"/>
            <a:ext cx="4801052" cy="536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998"/>
              </a:buClr>
              <a:buSzPts val="4400"/>
              <a:buFont typeface="Cambria"/>
              <a:buNone/>
            </a:pPr>
            <a:r>
              <a:rPr lang="en-US" sz="3200" b="1" dirty="0" smtClean="0"/>
              <a:t>Shallow-Set 2005–2021</a:t>
            </a:r>
            <a:endParaRPr sz="3200" b="1" dirty="0"/>
          </a:p>
        </p:txBody>
      </p:sp>
      <p:sp>
        <p:nvSpPr>
          <p:cNvPr id="11" name="Google Shape;199;p6"/>
          <p:cNvSpPr txBox="1">
            <a:spLocks noGrp="1"/>
          </p:cNvSpPr>
          <p:nvPr>
            <p:ph type="body" idx="1"/>
          </p:nvPr>
        </p:nvSpPr>
        <p:spPr>
          <a:xfrm>
            <a:off x="777738" y="3350938"/>
            <a:ext cx="4315238" cy="49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78" lvl="0" indent="-2438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96"/>
              <a:buNone/>
            </a:pPr>
            <a:r>
              <a:rPr lang="en-US" sz="1800" dirty="0" smtClean="0">
                <a:solidFill>
                  <a:schemeClr val="tx1"/>
                </a:solidFill>
              </a:rPr>
              <a:t>No Presence/Absence Model</a:t>
            </a:r>
          </a:p>
        </p:txBody>
      </p:sp>
      <p:sp>
        <p:nvSpPr>
          <p:cNvPr id="6" name="Rectangle 5"/>
          <p:cNvSpPr/>
          <p:nvPr/>
        </p:nvSpPr>
        <p:spPr>
          <a:xfrm>
            <a:off x="6479551" y="5054196"/>
            <a:ext cx="2424223" cy="161377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557343" y="1854678"/>
            <a:ext cx="2349435" cy="1547973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45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683" y="1860642"/>
            <a:ext cx="3657607" cy="45720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961" y="376117"/>
            <a:ext cx="5322488" cy="16376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62" y="1869267"/>
            <a:ext cx="5943612" cy="4572009"/>
          </a:xfrm>
          <a:prstGeom prst="rect">
            <a:avLst/>
          </a:prstGeom>
        </p:spPr>
      </p:pic>
      <p:sp>
        <p:nvSpPr>
          <p:cNvPr id="18" name="Google Shape;198;p6"/>
          <p:cNvSpPr txBox="1">
            <a:spLocks noGrp="1"/>
          </p:cNvSpPr>
          <p:nvPr>
            <p:ph type="title"/>
          </p:nvPr>
        </p:nvSpPr>
        <p:spPr>
          <a:xfrm>
            <a:off x="6780374" y="376117"/>
            <a:ext cx="5011935" cy="1393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buSzPts val="4400"/>
            </a:pPr>
            <a:r>
              <a:rPr lang="en-US" sz="2400" b="1" dirty="0"/>
              <a:t>Shallow-Set </a:t>
            </a:r>
            <a:r>
              <a:rPr lang="en-US" sz="2400" b="1" dirty="0" smtClean="0"/>
              <a:t>2005–2021, Positive Process, Moon Phase</a:t>
            </a:r>
            <a:endParaRPr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836764" y="508958"/>
            <a:ext cx="5710686" cy="154413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28137" y="2053087"/>
            <a:ext cx="5719312" cy="4379564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556075" y="2013805"/>
            <a:ext cx="3970216" cy="4427471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78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26" y="1742540"/>
            <a:ext cx="6127021" cy="47130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09" y="63444"/>
            <a:ext cx="5943612" cy="18288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45" y="1708036"/>
            <a:ext cx="3832171" cy="4790214"/>
          </a:xfrm>
          <a:prstGeom prst="rect">
            <a:avLst/>
          </a:prstGeom>
        </p:spPr>
      </p:pic>
      <p:sp>
        <p:nvSpPr>
          <p:cNvPr id="18" name="Google Shape;198;p6"/>
          <p:cNvSpPr txBox="1">
            <a:spLocks noGrp="1"/>
          </p:cNvSpPr>
          <p:nvPr>
            <p:ph type="title"/>
          </p:nvPr>
        </p:nvSpPr>
        <p:spPr>
          <a:xfrm>
            <a:off x="6780374" y="376117"/>
            <a:ext cx="5011935" cy="1393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buSzPts val="4400"/>
            </a:pPr>
            <a:r>
              <a:rPr lang="en-US" sz="2400" b="1" dirty="0"/>
              <a:t>Shallow-Set </a:t>
            </a:r>
            <a:r>
              <a:rPr lang="en-US" sz="2400" b="1" dirty="0" smtClean="0"/>
              <a:t>2005–2021, Positive Process, Latitude</a:t>
            </a:r>
            <a:endParaRPr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491688" y="224287"/>
            <a:ext cx="6055762" cy="1636355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83063" y="1860642"/>
            <a:ext cx="6064386" cy="4672112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556075" y="1860642"/>
            <a:ext cx="3970216" cy="4672111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0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37" y="344233"/>
            <a:ext cx="5018722" cy="61768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34" y="-90639"/>
            <a:ext cx="4953000" cy="6858000"/>
          </a:xfrm>
          <a:prstGeom prst="rect">
            <a:avLst/>
          </a:prstGeom>
        </p:spPr>
      </p:pic>
      <p:sp>
        <p:nvSpPr>
          <p:cNvPr id="13" name="Google Shape;199;p6"/>
          <p:cNvSpPr txBox="1">
            <a:spLocks noGrp="1"/>
          </p:cNvSpPr>
          <p:nvPr>
            <p:ph type="body" idx="1"/>
          </p:nvPr>
        </p:nvSpPr>
        <p:spPr>
          <a:xfrm rot="16200000">
            <a:off x="-1578240" y="3282038"/>
            <a:ext cx="4315238" cy="57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78" lvl="0" indent="-2438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96"/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Presence/Absence (Binomial)</a:t>
            </a:r>
          </a:p>
        </p:txBody>
      </p:sp>
      <p:sp>
        <p:nvSpPr>
          <p:cNvPr id="14" name="Google Shape;199;p6"/>
          <p:cNvSpPr txBox="1">
            <a:spLocks/>
          </p:cNvSpPr>
          <p:nvPr/>
        </p:nvSpPr>
        <p:spPr>
          <a:xfrm rot="16200000">
            <a:off x="4324936" y="3282037"/>
            <a:ext cx="4315238" cy="57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sz="312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40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16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16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16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182878" indent="-24382" algn="ctr">
              <a:lnSpc>
                <a:spcPct val="130000"/>
              </a:lnSpc>
              <a:spcBef>
                <a:spcPts val="0"/>
              </a:spcBef>
              <a:buSzPts val="2496"/>
              <a:buFont typeface="Arial"/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Positive (Lognormal)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94202" y="462505"/>
            <a:ext cx="5791192" cy="62998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172830" y="103047"/>
            <a:ext cx="5461889" cy="66592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Google Shape;198;p6"/>
          <p:cNvSpPr txBox="1">
            <a:spLocks noGrp="1"/>
          </p:cNvSpPr>
          <p:nvPr>
            <p:ph type="title"/>
          </p:nvPr>
        </p:nvSpPr>
        <p:spPr>
          <a:xfrm>
            <a:off x="710941" y="81883"/>
            <a:ext cx="4801052" cy="536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998"/>
              </a:buClr>
              <a:buSzPts val="4400"/>
              <a:buFont typeface="Cambria"/>
              <a:buNone/>
            </a:pPr>
            <a:r>
              <a:rPr lang="en-US" sz="3200" b="1" dirty="0" smtClean="0"/>
              <a:t>Deep-Set 1995–2021</a:t>
            </a:r>
            <a:endParaRPr sz="3200" b="1" dirty="0"/>
          </a:p>
        </p:txBody>
      </p:sp>
      <p:sp>
        <p:nvSpPr>
          <p:cNvPr id="10" name="Rectangle 9"/>
          <p:cNvSpPr/>
          <p:nvPr/>
        </p:nvSpPr>
        <p:spPr>
          <a:xfrm>
            <a:off x="3175206" y="522403"/>
            <a:ext cx="2611389" cy="1867113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928340" y="114090"/>
            <a:ext cx="2586823" cy="155943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5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98;p6"/>
          <p:cNvSpPr txBox="1">
            <a:spLocks noGrp="1"/>
          </p:cNvSpPr>
          <p:nvPr>
            <p:ph type="title"/>
          </p:nvPr>
        </p:nvSpPr>
        <p:spPr>
          <a:xfrm>
            <a:off x="2794069" y="234304"/>
            <a:ext cx="6407804" cy="536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algn="ctr">
              <a:buSzPts val="4400"/>
            </a:pPr>
            <a:r>
              <a:rPr lang="en-US" sz="2400" b="1" dirty="0" smtClean="0"/>
              <a:t>Influence of Permit </a:t>
            </a:r>
            <a:r>
              <a:rPr lang="en-US" sz="2400" b="1" dirty="0" smtClean="0"/>
              <a:t>Over Time: Deep-Set </a:t>
            </a:r>
            <a:endParaRPr sz="2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6" t="3270" r="47781" b="72453"/>
          <a:stretch/>
        </p:blipFill>
        <p:spPr>
          <a:xfrm>
            <a:off x="6589160" y="1792661"/>
            <a:ext cx="4495404" cy="28169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" t="4644" r="47194" b="50073"/>
          <a:stretch/>
        </p:blipFill>
        <p:spPr>
          <a:xfrm>
            <a:off x="761965" y="1630614"/>
            <a:ext cx="4435068" cy="4057895"/>
          </a:xfrm>
          <a:prstGeom prst="rect">
            <a:avLst/>
          </a:prstGeom>
        </p:spPr>
      </p:pic>
      <p:sp>
        <p:nvSpPr>
          <p:cNvPr id="5" name="Google Shape;199;p6"/>
          <p:cNvSpPr txBox="1">
            <a:spLocks noGrp="1"/>
          </p:cNvSpPr>
          <p:nvPr>
            <p:ph type="body" idx="1"/>
          </p:nvPr>
        </p:nvSpPr>
        <p:spPr>
          <a:xfrm>
            <a:off x="1717672" y="1055581"/>
            <a:ext cx="2523654" cy="452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78" lvl="0" indent="-2438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96"/>
              <a:buNone/>
            </a:pPr>
            <a:r>
              <a:rPr lang="en-US" sz="1800" dirty="0" smtClean="0">
                <a:solidFill>
                  <a:schemeClr val="tx1"/>
                </a:solidFill>
              </a:rPr>
              <a:t>Presence/Absence</a:t>
            </a:r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6" name="Google Shape;199;p6"/>
          <p:cNvSpPr txBox="1">
            <a:spLocks/>
          </p:cNvSpPr>
          <p:nvPr/>
        </p:nvSpPr>
        <p:spPr>
          <a:xfrm>
            <a:off x="7575035" y="1015069"/>
            <a:ext cx="2523654" cy="533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sz="312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40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16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16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16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182878" indent="-24382" algn="ctr">
              <a:lnSpc>
                <a:spcPct val="130000"/>
              </a:lnSpc>
              <a:spcBef>
                <a:spcPts val="0"/>
              </a:spcBef>
              <a:buSzPts val="2496"/>
              <a:buFont typeface="Arial"/>
              <a:buNone/>
            </a:pPr>
            <a:r>
              <a:rPr lang="en-US" sz="1800" dirty="0" smtClean="0">
                <a:solidFill>
                  <a:schemeClr val="tx1"/>
                </a:solidFill>
              </a:rPr>
              <a:t>Positive Process</a:t>
            </a:r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8" name="Google Shape;199;p6"/>
          <p:cNvSpPr txBox="1">
            <a:spLocks/>
          </p:cNvSpPr>
          <p:nvPr/>
        </p:nvSpPr>
        <p:spPr>
          <a:xfrm>
            <a:off x="1198740" y="5688509"/>
            <a:ext cx="4611751" cy="312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sz="312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40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16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16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16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182878" indent="-24382">
              <a:lnSpc>
                <a:spcPct val="130000"/>
              </a:lnSpc>
              <a:spcBef>
                <a:spcPts val="0"/>
              </a:spcBef>
              <a:buSzPts val="2496"/>
              <a:buFont typeface="Arial"/>
              <a:buNone/>
            </a:pPr>
            <a:r>
              <a:rPr lang="en-US" sz="1800" dirty="0" smtClean="0">
                <a:solidFill>
                  <a:schemeClr val="tx1"/>
                </a:solidFill>
              </a:rPr>
              <a:t>1995       2000        2005       2010      2015       2020</a:t>
            </a:r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9" name="Google Shape;199;p6"/>
          <p:cNvSpPr txBox="1">
            <a:spLocks/>
          </p:cNvSpPr>
          <p:nvPr/>
        </p:nvSpPr>
        <p:spPr>
          <a:xfrm>
            <a:off x="6976434" y="4476621"/>
            <a:ext cx="4611751" cy="312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sz="312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40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16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16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16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182878" indent="-24382">
              <a:lnSpc>
                <a:spcPct val="130000"/>
              </a:lnSpc>
              <a:spcBef>
                <a:spcPts val="0"/>
              </a:spcBef>
              <a:buSzPts val="2496"/>
              <a:buFont typeface="Arial"/>
              <a:buNone/>
            </a:pPr>
            <a:r>
              <a:rPr lang="en-US" sz="1800" dirty="0" smtClean="0">
                <a:solidFill>
                  <a:schemeClr val="tx1"/>
                </a:solidFill>
              </a:rPr>
              <a:t>1995       2000        2005       2010      2015       2020</a:t>
            </a:r>
            <a:endParaRPr lang="en-US" sz="1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05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 txBox="1">
            <a:spLocks noGrp="1"/>
          </p:cNvSpPr>
          <p:nvPr>
            <p:ph type="title"/>
          </p:nvPr>
        </p:nvSpPr>
        <p:spPr>
          <a:xfrm>
            <a:off x="689114" y="331146"/>
            <a:ext cx="10515600" cy="73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998"/>
              </a:buClr>
              <a:buSzPts val="4400"/>
              <a:buFont typeface="Cambria"/>
              <a:buNone/>
            </a:pPr>
            <a:r>
              <a:rPr lang="en-US" sz="4000" b="1" dirty="0" smtClean="0"/>
              <a:t>Data</a:t>
            </a:r>
            <a:endParaRPr sz="4000" b="1" dirty="0"/>
          </a:p>
        </p:txBody>
      </p:sp>
      <p:sp>
        <p:nvSpPr>
          <p:cNvPr id="199" name="Google Shape;199;p6"/>
          <p:cNvSpPr txBox="1">
            <a:spLocks noGrp="1"/>
          </p:cNvSpPr>
          <p:nvPr>
            <p:ph type="body" idx="1"/>
          </p:nvPr>
        </p:nvSpPr>
        <p:spPr>
          <a:xfrm>
            <a:off x="447262" y="1015450"/>
            <a:ext cx="7497418" cy="2254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78" lvl="0" indent="-24382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96"/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Hawai'i Longline (Logbook)</a:t>
            </a:r>
          </a:p>
          <a:p>
            <a:pPr marL="501396" indent="-342900">
              <a:lnSpc>
                <a:spcPct val="130000"/>
              </a:lnSpc>
              <a:spcBef>
                <a:spcPts val="0"/>
              </a:spcBef>
              <a:buSzPts val="2496"/>
            </a:pPr>
            <a:r>
              <a:rPr lang="en-US" sz="2000" dirty="0" smtClean="0">
                <a:solidFill>
                  <a:schemeClr val="tx1"/>
                </a:solidFill>
              </a:rPr>
              <a:t>June 1995 – December 2021</a:t>
            </a:r>
          </a:p>
          <a:p>
            <a:pPr marL="501396" indent="-342900">
              <a:lnSpc>
                <a:spcPct val="130000"/>
              </a:lnSpc>
              <a:spcBef>
                <a:spcPts val="0"/>
              </a:spcBef>
              <a:buSzPts val="2496"/>
            </a:pPr>
            <a:r>
              <a:rPr lang="en-US" sz="2000" dirty="0" smtClean="0">
                <a:solidFill>
                  <a:schemeClr val="tx1"/>
                </a:solidFill>
              </a:rPr>
              <a:t>Catch, effort, operational details, environmental information</a:t>
            </a:r>
          </a:p>
          <a:p>
            <a:pPr marL="501396" indent="-342900">
              <a:lnSpc>
                <a:spcPct val="130000"/>
              </a:lnSpc>
              <a:spcBef>
                <a:spcPts val="0"/>
              </a:spcBef>
              <a:buSzPts val="2496"/>
            </a:pPr>
            <a:r>
              <a:rPr lang="en-US" sz="2000" dirty="0" smtClean="0">
                <a:solidFill>
                  <a:schemeClr val="tx1"/>
                </a:solidFill>
              </a:rPr>
              <a:t>CPUE is count per 1000 hooks</a:t>
            </a:r>
            <a:endParaRPr lang="en-US" sz="2000" dirty="0">
              <a:solidFill>
                <a:schemeClr val="tx1"/>
              </a:solidFill>
            </a:endParaRPr>
          </a:p>
          <a:p>
            <a:pPr marL="501396" indent="-342900">
              <a:lnSpc>
                <a:spcPct val="130000"/>
              </a:lnSpc>
              <a:spcBef>
                <a:spcPts val="0"/>
              </a:spcBef>
              <a:buSzPts val="2496"/>
            </a:pPr>
            <a:r>
              <a:rPr lang="en-US" sz="2000" smtClean="0">
                <a:solidFill>
                  <a:schemeClr val="tx1"/>
                </a:solidFill>
              </a:rPr>
              <a:t>Target </a:t>
            </a:r>
            <a:r>
              <a:rPr lang="en-US" sz="2000" smtClean="0">
                <a:solidFill>
                  <a:schemeClr val="tx1"/>
                </a:solidFill>
              </a:rPr>
              <a:t>species / sector indicated by hooks </a:t>
            </a:r>
            <a:r>
              <a:rPr lang="en-US" sz="2000" dirty="0" smtClean="0">
                <a:solidFill>
                  <a:schemeClr val="tx1"/>
                </a:solidFill>
              </a:rPr>
              <a:t>per float (HPF)</a:t>
            </a:r>
          </a:p>
        </p:txBody>
      </p:sp>
      <p:sp>
        <p:nvSpPr>
          <p:cNvPr id="5" name="Google Shape;199;p6"/>
          <p:cNvSpPr txBox="1">
            <a:spLocks/>
          </p:cNvSpPr>
          <p:nvPr/>
        </p:nvSpPr>
        <p:spPr>
          <a:xfrm>
            <a:off x="447262" y="3412102"/>
            <a:ext cx="3823252" cy="237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sz="312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40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16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16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16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182878" indent="-24382">
              <a:lnSpc>
                <a:spcPct val="130000"/>
              </a:lnSpc>
              <a:spcBef>
                <a:spcPts val="0"/>
              </a:spcBef>
              <a:buSzPts val="2496"/>
              <a:buFont typeface="Arial"/>
              <a:buNone/>
            </a:pPr>
            <a:r>
              <a:rPr lang="en-US" sz="2400" u="sng" dirty="0" smtClean="0">
                <a:solidFill>
                  <a:schemeClr val="tx1"/>
                </a:solidFill>
              </a:rPr>
              <a:t>Shallow-Set 1995–2000</a:t>
            </a:r>
          </a:p>
          <a:p>
            <a:pPr marL="501396" indent="-342900">
              <a:lnSpc>
                <a:spcPct val="130000"/>
              </a:lnSpc>
              <a:spcBef>
                <a:spcPts val="0"/>
              </a:spcBef>
              <a:buSzPts val="2496"/>
            </a:pPr>
            <a:r>
              <a:rPr lang="en-US" sz="2000" dirty="0">
                <a:solidFill>
                  <a:schemeClr val="tx1"/>
                </a:solidFill>
              </a:rPr>
              <a:t>S</a:t>
            </a:r>
            <a:r>
              <a:rPr lang="en-US" sz="2000" dirty="0" smtClean="0">
                <a:solidFill>
                  <a:schemeClr val="tx1"/>
                </a:solidFill>
              </a:rPr>
              <a:t>wordfish-targeting</a:t>
            </a:r>
          </a:p>
          <a:p>
            <a:pPr marL="501396" indent="-342900">
              <a:lnSpc>
                <a:spcPct val="130000"/>
              </a:lnSpc>
              <a:spcBef>
                <a:spcPts val="0"/>
              </a:spcBef>
              <a:buSzPts val="2496"/>
            </a:pPr>
            <a:r>
              <a:rPr lang="en-US" sz="2000" dirty="0" smtClean="0">
                <a:solidFill>
                  <a:schemeClr val="tx1"/>
                </a:solidFill>
              </a:rPr>
              <a:t>≤10 HPF</a:t>
            </a:r>
          </a:p>
          <a:p>
            <a:pPr marL="501396" indent="-342900">
              <a:lnSpc>
                <a:spcPct val="130000"/>
              </a:lnSpc>
              <a:spcBef>
                <a:spcPts val="0"/>
              </a:spcBef>
              <a:buSzPts val="2496"/>
            </a:pPr>
            <a:r>
              <a:rPr lang="en-US" sz="2000" dirty="0" smtClean="0">
                <a:solidFill>
                  <a:schemeClr val="tx1"/>
                </a:solidFill>
              </a:rPr>
              <a:t>24,233 sets (14.7% zeros)</a:t>
            </a:r>
          </a:p>
          <a:p>
            <a:pPr marL="501396" indent="-342900">
              <a:lnSpc>
                <a:spcPct val="130000"/>
              </a:lnSpc>
              <a:spcBef>
                <a:spcPts val="0"/>
              </a:spcBef>
              <a:buSzPts val="2496"/>
            </a:pPr>
            <a:r>
              <a:rPr lang="en-US" sz="2000" dirty="0" smtClean="0">
                <a:solidFill>
                  <a:schemeClr val="tx1"/>
                </a:solidFill>
              </a:rPr>
              <a:t>Closed Feb 2001</a:t>
            </a:r>
          </a:p>
          <a:p>
            <a:pPr marL="182878" indent="-24382">
              <a:lnSpc>
                <a:spcPct val="130000"/>
              </a:lnSpc>
              <a:spcBef>
                <a:spcPts val="0"/>
              </a:spcBef>
              <a:buSzPts val="2496"/>
              <a:buFont typeface="Arial"/>
              <a:buNone/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6" name="Google Shape;199;p6"/>
          <p:cNvSpPr txBox="1">
            <a:spLocks/>
          </p:cNvSpPr>
          <p:nvPr/>
        </p:nvSpPr>
        <p:spPr>
          <a:xfrm>
            <a:off x="8140148" y="3381292"/>
            <a:ext cx="3823252" cy="240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sz="312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40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16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16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16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182878" indent="-24382">
              <a:lnSpc>
                <a:spcPct val="130000"/>
              </a:lnSpc>
              <a:spcBef>
                <a:spcPts val="0"/>
              </a:spcBef>
              <a:buSzPts val="2496"/>
              <a:buFont typeface="Arial"/>
              <a:buNone/>
            </a:pPr>
            <a:r>
              <a:rPr lang="en-US" sz="2400" u="sng" dirty="0" smtClean="0">
                <a:solidFill>
                  <a:schemeClr val="tx1"/>
                </a:solidFill>
              </a:rPr>
              <a:t>Deep-Set 1995–2021</a:t>
            </a:r>
            <a:endParaRPr lang="en-US" sz="2400" dirty="0" smtClean="0">
              <a:solidFill>
                <a:schemeClr val="tx1"/>
              </a:solidFill>
            </a:endParaRPr>
          </a:p>
          <a:p>
            <a:pPr marL="501396" indent="-342900">
              <a:lnSpc>
                <a:spcPct val="130000"/>
              </a:lnSpc>
              <a:spcBef>
                <a:spcPts val="0"/>
              </a:spcBef>
              <a:buSzPts val="2496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</a:t>
            </a:r>
            <a:r>
              <a:rPr lang="en-US" sz="2000" dirty="0" smtClean="0">
                <a:solidFill>
                  <a:schemeClr val="tx1"/>
                </a:solidFill>
              </a:rPr>
              <a:t>una-targeting</a:t>
            </a:r>
          </a:p>
          <a:p>
            <a:pPr marL="501396" indent="-342900">
              <a:lnSpc>
                <a:spcPct val="130000"/>
              </a:lnSpc>
              <a:spcBef>
                <a:spcPts val="0"/>
              </a:spcBef>
              <a:buSzPts val="2496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YOY swordfish as bycatch</a:t>
            </a:r>
          </a:p>
          <a:p>
            <a:pPr marL="501396" indent="-342900">
              <a:lnSpc>
                <a:spcPct val="130000"/>
              </a:lnSpc>
              <a:spcBef>
                <a:spcPts val="0"/>
              </a:spcBef>
              <a:buSzPts val="2496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≥15 </a:t>
            </a:r>
            <a:r>
              <a:rPr lang="en-US" sz="2000" dirty="0">
                <a:solidFill>
                  <a:schemeClr val="tx1"/>
                </a:solidFill>
              </a:rPr>
              <a:t>HPF</a:t>
            </a:r>
          </a:p>
          <a:p>
            <a:pPr marL="501396" indent="-342900">
              <a:lnSpc>
                <a:spcPct val="130000"/>
              </a:lnSpc>
              <a:spcBef>
                <a:spcPts val="0"/>
              </a:spcBef>
              <a:buSzPts val="2496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380,885 sets (84.2% zeros)</a:t>
            </a:r>
          </a:p>
        </p:txBody>
      </p:sp>
      <p:sp>
        <p:nvSpPr>
          <p:cNvPr id="7" name="Google Shape;199;p6"/>
          <p:cNvSpPr txBox="1">
            <a:spLocks/>
          </p:cNvSpPr>
          <p:nvPr/>
        </p:nvSpPr>
        <p:spPr>
          <a:xfrm>
            <a:off x="4220815" y="3381292"/>
            <a:ext cx="3899453" cy="240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sz="312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40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16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16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16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182878" indent="-24382">
              <a:lnSpc>
                <a:spcPct val="130000"/>
              </a:lnSpc>
              <a:spcBef>
                <a:spcPts val="0"/>
              </a:spcBef>
              <a:buSzPts val="2496"/>
              <a:buFont typeface="Arial"/>
              <a:buNone/>
            </a:pPr>
            <a:r>
              <a:rPr lang="en-US" sz="2400" u="sng" dirty="0" smtClean="0">
                <a:solidFill>
                  <a:schemeClr val="tx1"/>
                </a:solidFill>
              </a:rPr>
              <a:t>Shallow-Set 2005–2021</a:t>
            </a:r>
          </a:p>
          <a:p>
            <a:pPr marL="501396" indent="-342900">
              <a:lnSpc>
                <a:spcPct val="130000"/>
              </a:lnSpc>
              <a:spcBef>
                <a:spcPts val="0"/>
              </a:spcBef>
              <a:buSzPts val="2496"/>
            </a:pPr>
            <a:r>
              <a:rPr lang="en-US" sz="2000" dirty="0">
                <a:solidFill>
                  <a:schemeClr val="tx1"/>
                </a:solidFill>
              </a:rPr>
              <a:t>Fishery re-opened May 2004</a:t>
            </a:r>
          </a:p>
          <a:p>
            <a:pPr marL="501396" indent="-342900">
              <a:lnSpc>
                <a:spcPct val="130000"/>
              </a:lnSpc>
              <a:spcBef>
                <a:spcPts val="0"/>
              </a:spcBef>
              <a:buSzPts val="2496"/>
            </a:pPr>
            <a:r>
              <a:rPr lang="en-US" sz="2000" dirty="0">
                <a:solidFill>
                  <a:schemeClr val="tx1"/>
                </a:solidFill>
              </a:rPr>
              <a:t>S</a:t>
            </a:r>
            <a:r>
              <a:rPr lang="en-US" sz="2000" dirty="0" smtClean="0">
                <a:solidFill>
                  <a:schemeClr val="tx1"/>
                </a:solidFill>
              </a:rPr>
              <a:t>wordfish-targeting</a:t>
            </a:r>
          </a:p>
          <a:p>
            <a:pPr marL="501396" indent="-342900">
              <a:lnSpc>
                <a:spcPct val="130000"/>
              </a:lnSpc>
              <a:spcBef>
                <a:spcPts val="0"/>
              </a:spcBef>
              <a:buSzPts val="2496"/>
            </a:pPr>
            <a:r>
              <a:rPr lang="en-US" sz="2000" dirty="0" smtClean="0">
                <a:solidFill>
                  <a:schemeClr val="tx1"/>
                </a:solidFill>
              </a:rPr>
              <a:t>≤14 HPF</a:t>
            </a:r>
          </a:p>
          <a:p>
            <a:pPr marL="501396" indent="-342900">
              <a:lnSpc>
                <a:spcPct val="130000"/>
              </a:lnSpc>
              <a:spcBef>
                <a:spcPts val="0"/>
              </a:spcBef>
              <a:buSzPts val="2496"/>
            </a:pPr>
            <a:r>
              <a:rPr lang="en-US" sz="2000" dirty="0" smtClean="0">
                <a:solidFill>
                  <a:schemeClr val="tx1"/>
                </a:solidFill>
              </a:rPr>
              <a:t>18,728 sets (1.1% zeros)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Google Shape;199;p6"/>
          <p:cNvSpPr txBox="1">
            <a:spLocks/>
          </p:cNvSpPr>
          <p:nvPr/>
        </p:nvSpPr>
        <p:spPr>
          <a:xfrm>
            <a:off x="8484707" y="1592380"/>
            <a:ext cx="3823252" cy="738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sz="312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40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16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16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16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182878" indent="-24382">
              <a:lnSpc>
                <a:spcPct val="130000"/>
              </a:lnSpc>
              <a:spcBef>
                <a:spcPts val="0"/>
              </a:spcBef>
              <a:buSzPts val="2496"/>
              <a:buFont typeface="Arial"/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1995–2000, 11–14 HPF</a:t>
            </a:r>
          </a:p>
          <a:p>
            <a:pPr marL="182878" indent="-24382">
              <a:lnSpc>
                <a:spcPct val="130000"/>
              </a:lnSpc>
              <a:spcBef>
                <a:spcPts val="0"/>
              </a:spcBef>
              <a:buSzPts val="2496"/>
              <a:buFont typeface="Arial"/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573 sets (87.1% zeros)</a:t>
            </a:r>
          </a:p>
          <a:p>
            <a:pPr marL="182878" indent="-24382">
              <a:lnSpc>
                <a:spcPct val="130000"/>
              </a:lnSpc>
              <a:spcBef>
                <a:spcPts val="0"/>
              </a:spcBef>
              <a:buSzPts val="2496"/>
              <a:buFont typeface="Arial"/>
              <a:buNone/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8239539" y="1292087"/>
            <a:ext cx="3438939" cy="14441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8484707" y="1287454"/>
            <a:ext cx="2879032" cy="14487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8239539" y="1335490"/>
            <a:ext cx="3144080" cy="13272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98;p6"/>
          <p:cNvSpPr txBox="1">
            <a:spLocks noGrp="1"/>
          </p:cNvSpPr>
          <p:nvPr>
            <p:ph type="title"/>
          </p:nvPr>
        </p:nvSpPr>
        <p:spPr>
          <a:xfrm>
            <a:off x="355738" y="207321"/>
            <a:ext cx="11299967" cy="127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998"/>
              </a:buClr>
              <a:buSzPts val="4400"/>
              <a:buFont typeface="Cambria"/>
              <a:buNone/>
            </a:pPr>
            <a:r>
              <a:rPr lang="en-US" sz="3200" b="1" dirty="0" smtClean="0"/>
              <a:t>Standardized Index: </a:t>
            </a:r>
            <a:r>
              <a:rPr lang="en-US" sz="3200" b="1" dirty="0" smtClean="0"/>
              <a:t>Summary</a:t>
            </a:r>
            <a:endParaRPr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775" y="1111171"/>
            <a:ext cx="9229468" cy="39736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1141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98;p6"/>
          <p:cNvSpPr txBox="1">
            <a:spLocks noGrp="1"/>
          </p:cNvSpPr>
          <p:nvPr>
            <p:ph type="title"/>
          </p:nvPr>
        </p:nvSpPr>
        <p:spPr>
          <a:xfrm>
            <a:off x="355738" y="207321"/>
            <a:ext cx="11299967" cy="127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998"/>
              </a:buClr>
              <a:buSzPts val="4400"/>
              <a:buFont typeface="Cambria"/>
              <a:buNone/>
            </a:pPr>
            <a:r>
              <a:rPr lang="en-US" sz="3200" b="1" dirty="0" smtClean="0"/>
              <a:t>Standardized Index: </a:t>
            </a:r>
            <a:r>
              <a:rPr lang="en-US" sz="3200" b="1" dirty="0" smtClean="0"/>
              <a:t>Summary</a:t>
            </a:r>
            <a:endParaRPr sz="3200" b="1" dirty="0"/>
          </a:p>
        </p:txBody>
      </p:sp>
      <p:pic>
        <p:nvPicPr>
          <p:cNvPr id="10" name="Picture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78" y="1064871"/>
            <a:ext cx="10336192" cy="516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0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98;p6"/>
          <p:cNvSpPr txBox="1">
            <a:spLocks noGrp="1"/>
          </p:cNvSpPr>
          <p:nvPr>
            <p:ph type="title"/>
          </p:nvPr>
        </p:nvSpPr>
        <p:spPr>
          <a:xfrm>
            <a:off x="355738" y="207321"/>
            <a:ext cx="11299967" cy="127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998"/>
              </a:buClr>
              <a:buSzPts val="4400"/>
              <a:buFont typeface="Cambria"/>
              <a:buNone/>
            </a:pPr>
            <a:r>
              <a:rPr lang="en-US" sz="3200" b="1" dirty="0" smtClean="0"/>
              <a:t>Standardized Index: </a:t>
            </a:r>
            <a:r>
              <a:rPr lang="en-US" sz="3200" b="1" dirty="0" smtClean="0"/>
              <a:t>Summary</a:t>
            </a:r>
            <a:endParaRPr sz="3200" b="1" dirty="0"/>
          </a:p>
        </p:txBody>
      </p:sp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33" y="891250"/>
            <a:ext cx="10938076" cy="546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31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98;p6"/>
          <p:cNvSpPr txBox="1">
            <a:spLocks noGrp="1"/>
          </p:cNvSpPr>
          <p:nvPr>
            <p:ph type="title"/>
          </p:nvPr>
        </p:nvSpPr>
        <p:spPr>
          <a:xfrm>
            <a:off x="355738" y="207321"/>
            <a:ext cx="11299967" cy="127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998"/>
              </a:buClr>
              <a:buSzPts val="4400"/>
              <a:buFont typeface="Cambria"/>
              <a:buNone/>
            </a:pPr>
            <a:r>
              <a:rPr lang="en-US" sz="3200" b="1" smtClean="0"/>
              <a:t>Additional Slides</a:t>
            </a:r>
            <a:endParaRPr sz="3200" b="1" dirty="0"/>
          </a:p>
        </p:txBody>
      </p:sp>
    </p:spTree>
    <p:extLst>
      <p:ext uri="{BB962C8B-B14F-4D97-AF65-F5344CB8AC3E}">
        <p14:creationId xmlns:p14="http://schemas.microsoft.com/office/powerpoint/2010/main" val="420691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98;p6"/>
          <p:cNvSpPr txBox="1">
            <a:spLocks noGrp="1"/>
          </p:cNvSpPr>
          <p:nvPr>
            <p:ph type="title"/>
          </p:nvPr>
        </p:nvSpPr>
        <p:spPr>
          <a:xfrm>
            <a:off x="355738" y="207321"/>
            <a:ext cx="11299967" cy="127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998"/>
              </a:buClr>
              <a:buSzPts val="4400"/>
              <a:buFont typeface="Cambria"/>
              <a:buNone/>
            </a:pPr>
            <a:r>
              <a:rPr lang="en-US" sz="3200" b="1" smtClean="0"/>
              <a:t>Shallow-Set, Number of Sets By Year, All Covariates</a:t>
            </a:r>
            <a:endParaRPr sz="3200" b="1" dirty="0"/>
          </a:p>
        </p:txBody>
      </p: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38" y="846610"/>
            <a:ext cx="5312002" cy="5363212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338" y="823460"/>
            <a:ext cx="5638768" cy="569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2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98;p6"/>
          <p:cNvSpPr txBox="1">
            <a:spLocks noGrp="1"/>
          </p:cNvSpPr>
          <p:nvPr>
            <p:ph type="title"/>
          </p:nvPr>
        </p:nvSpPr>
        <p:spPr>
          <a:xfrm>
            <a:off x="355738" y="207321"/>
            <a:ext cx="11299967" cy="127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998"/>
              </a:buClr>
              <a:buSzPts val="4400"/>
              <a:buFont typeface="Cambria"/>
              <a:buNone/>
            </a:pPr>
            <a:r>
              <a:rPr lang="en-US" sz="3200" b="1" smtClean="0"/>
              <a:t>Shallow-Set, Number of Sets By Year, All Covariates</a:t>
            </a:r>
            <a:endParaRPr sz="3200" b="1" dirty="0"/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82" y="796917"/>
            <a:ext cx="5255710" cy="5306378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92" y="843215"/>
            <a:ext cx="4933018" cy="530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98;p6"/>
          <p:cNvSpPr txBox="1">
            <a:spLocks noGrp="1"/>
          </p:cNvSpPr>
          <p:nvPr>
            <p:ph type="title"/>
          </p:nvPr>
        </p:nvSpPr>
        <p:spPr>
          <a:xfrm>
            <a:off x="355738" y="207321"/>
            <a:ext cx="11299967" cy="127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998"/>
              </a:buClr>
              <a:buSzPts val="4400"/>
              <a:buFont typeface="Cambria"/>
              <a:buNone/>
            </a:pPr>
            <a:r>
              <a:rPr lang="en-US" sz="3200" b="1" smtClean="0"/>
              <a:t>Shallow-Set, Number of Sets By Year, All Covariates</a:t>
            </a:r>
            <a:endParaRPr sz="32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08" y="883579"/>
            <a:ext cx="5029200" cy="5410468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231" y="846610"/>
            <a:ext cx="5073570" cy="545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61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98;p6"/>
          <p:cNvSpPr txBox="1">
            <a:spLocks noGrp="1"/>
          </p:cNvSpPr>
          <p:nvPr>
            <p:ph type="title"/>
          </p:nvPr>
        </p:nvSpPr>
        <p:spPr>
          <a:xfrm>
            <a:off x="355738" y="207321"/>
            <a:ext cx="11299967" cy="127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998"/>
              </a:buClr>
              <a:buSzPts val="4400"/>
              <a:buFont typeface="Cambria"/>
              <a:buNone/>
            </a:pPr>
            <a:r>
              <a:rPr lang="en-US" sz="3200" b="1" smtClean="0"/>
              <a:t>Deep-Set, Number of Sets By Year, All Covariates</a:t>
            </a:r>
            <a:endParaRPr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51" y="733547"/>
            <a:ext cx="5029200" cy="58071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163" y="733547"/>
            <a:ext cx="5029200" cy="580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71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98;p6"/>
          <p:cNvSpPr txBox="1">
            <a:spLocks noGrp="1"/>
          </p:cNvSpPr>
          <p:nvPr>
            <p:ph type="title"/>
          </p:nvPr>
        </p:nvSpPr>
        <p:spPr>
          <a:xfrm>
            <a:off x="355738" y="207321"/>
            <a:ext cx="11299967" cy="127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998"/>
              </a:buClr>
              <a:buSzPts val="4400"/>
              <a:buFont typeface="Cambria"/>
              <a:buNone/>
            </a:pPr>
            <a:r>
              <a:rPr lang="en-US" sz="3200" b="1" smtClean="0"/>
              <a:t>Deep-Set, Number of Sets By Year, All Covariates</a:t>
            </a:r>
            <a:endParaRPr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38" y="858004"/>
            <a:ext cx="5029200" cy="54104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782" y="965038"/>
            <a:ext cx="5029200" cy="541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87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98;p6"/>
          <p:cNvSpPr txBox="1">
            <a:spLocks noGrp="1"/>
          </p:cNvSpPr>
          <p:nvPr>
            <p:ph type="title"/>
          </p:nvPr>
        </p:nvSpPr>
        <p:spPr>
          <a:xfrm>
            <a:off x="355738" y="207321"/>
            <a:ext cx="11299967" cy="127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998"/>
              </a:buClr>
              <a:buSzPts val="4400"/>
              <a:buFont typeface="Cambria"/>
              <a:buNone/>
            </a:pPr>
            <a:r>
              <a:rPr lang="en-US" sz="3200" b="1" smtClean="0"/>
              <a:t>Deep-Set, Number of Sets By Year, All Covariates</a:t>
            </a:r>
            <a:endParaRPr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58" y="654255"/>
            <a:ext cx="4789746" cy="58937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298" y="654255"/>
            <a:ext cx="5029200" cy="58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74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 txBox="1">
            <a:spLocks noGrp="1"/>
          </p:cNvSpPr>
          <p:nvPr>
            <p:ph type="title"/>
          </p:nvPr>
        </p:nvSpPr>
        <p:spPr>
          <a:xfrm>
            <a:off x="527069" y="226971"/>
            <a:ext cx="4913033" cy="675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998"/>
              </a:buClr>
              <a:buSzPts val="4400"/>
              <a:buFont typeface="Cambria"/>
              <a:buNone/>
            </a:pPr>
            <a:r>
              <a:rPr lang="en-US" sz="2800" b="1" dirty="0" smtClean="0"/>
              <a:t>Shallow-Set / Swordfish-Targeting</a:t>
            </a:r>
            <a:endParaRPr sz="2800" b="1" dirty="0"/>
          </a:p>
        </p:txBody>
      </p:sp>
      <p:sp>
        <p:nvSpPr>
          <p:cNvPr id="6" name="Google Shape;199;p6"/>
          <p:cNvSpPr txBox="1">
            <a:spLocks noGrp="1"/>
          </p:cNvSpPr>
          <p:nvPr>
            <p:ph type="body" idx="1"/>
          </p:nvPr>
        </p:nvSpPr>
        <p:spPr>
          <a:xfrm>
            <a:off x="689114" y="1098688"/>
            <a:ext cx="4315238" cy="108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78" lvl="0" indent="-2438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96"/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Total Effort (thousand hooks)</a:t>
            </a:r>
          </a:p>
          <a:p>
            <a:pPr marL="182878" lvl="0" indent="-2438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96"/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1995–2021</a:t>
            </a:r>
            <a:endParaRPr lang="en-US" sz="1800" dirty="0" smtClean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85" b="16305"/>
          <a:stretch/>
        </p:blipFill>
        <p:spPr>
          <a:xfrm>
            <a:off x="230965" y="1983850"/>
            <a:ext cx="5943612" cy="4095750"/>
          </a:xfrm>
          <a:prstGeom prst="rect">
            <a:avLst/>
          </a:prstGeom>
        </p:spPr>
      </p:pic>
      <p:sp>
        <p:nvSpPr>
          <p:cNvPr id="8" name="Google Shape;198;p6"/>
          <p:cNvSpPr txBox="1">
            <a:spLocks/>
          </p:cNvSpPr>
          <p:nvPr/>
        </p:nvSpPr>
        <p:spPr>
          <a:xfrm>
            <a:off x="7061986" y="177145"/>
            <a:ext cx="3956168" cy="1451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998"/>
              </a:buClr>
              <a:buSzPts val="1800"/>
              <a:buFont typeface="Cambria"/>
              <a:buNone/>
              <a:defRPr sz="4400" b="0" i="0" u="none" strike="noStrike" cap="none">
                <a:solidFill>
                  <a:srgbClr val="00899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4400"/>
            </a:pPr>
            <a:r>
              <a:rPr lang="en-US" sz="2800" b="1" dirty="0" smtClean="0"/>
              <a:t>Deep-Set / Tuna-Targeting</a:t>
            </a:r>
            <a:endParaRPr lang="en-US" sz="28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48" b="16305"/>
          <a:stretch/>
        </p:blipFill>
        <p:spPr>
          <a:xfrm>
            <a:off x="6068264" y="1811134"/>
            <a:ext cx="5943612" cy="4238625"/>
          </a:xfrm>
          <a:prstGeom prst="rect">
            <a:avLst/>
          </a:prstGeom>
        </p:spPr>
      </p:pic>
      <p:sp>
        <p:nvSpPr>
          <p:cNvPr id="10" name="Google Shape;199;p6"/>
          <p:cNvSpPr txBox="1">
            <a:spLocks/>
          </p:cNvSpPr>
          <p:nvPr/>
        </p:nvSpPr>
        <p:spPr>
          <a:xfrm>
            <a:off x="6882451" y="1090797"/>
            <a:ext cx="4315238" cy="108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sz="312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40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16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16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16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182878" indent="-24382" algn="ctr">
              <a:lnSpc>
                <a:spcPct val="130000"/>
              </a:lnSpc>
              <a:spcBef>
                <a:spcPts val="0"/>
              </a:spcBef>
              <a:buSzPts val="2496"/>
              <a:buFont typeface="Arial"/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Total Effort (thousand hooks)</a:t>
            </a:r>
          </a:p>
          <a:p>
            <a:pPr marL="182878" indent="-24382" algn="ctr">
              <a:lnSpc>
                <a:spcPct val="130000"/>
              </a:lnSpc>
              <a:spcBef>
                <a:spcPts val="0"/>
              </a:spcBef>
              <a:buSzPts val="2496"/>
              <a:buFont typeface="Arial"/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1995–2021</a:t>
            </a:r>
            <a:endParaRPr lang="en-US" sz="1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79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98;p6"/>
          <p:cNvSpPr txBox="1">
            <a:spLocks noGrp="1"/>
          </p:cNvSpPr>
          <p:nvPr>
            <p:ph type="title"/>
          </p:nvPr>
        </p:nvSpPr>
        <p:spPr>
          <a:xfrm>
            <a:off x="355738" y="207321"/>
            <a:ext cx="11299967" cy="127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998"/>
              </a:buClr>
              <a:buSzPts val="4400"/>
              <a:buFont typeface="Cambria"/>
              <a:buNone/>
            </a:pPr>
            <a:r>
              <a:rPr lang="en-US" sz="3200" b="1" smtClean="0"/>
              <a:t>Title</a:t>
            </a:r>
            <a:endParaRPr sz="3200" b="1" dirty="0"/>
          </a:p>
        </p:txBody>
      </p:sp>
    </p:spTree>
    <p:extLst>
      <p:ext uri="{BB962C8B-B14F-4D97-AF65-F5344CB8AC3E}">
        <p14:creationId xmlns:p14="http://schemas.microsoft.com/office/powerpoint/2010/main" val="33245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98;p6"/>
          <p:cNvSpPr txBox="1">
            <a:spLocks noGrp="1"/>
          </p:cNvSpPr>
          <p:nvPr>
            <p:ph type="title"/>
          </p:nvPr>
        </p:nvSpPr>
        <p:spPr>
          <a:xfrm>
            <a:off x="355738" y="207321"/>
            <a:ext cx="11299967" cy="127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998"/>
              </a:buClr>
              <a:buSzPts val="4400"/>
              <a:buFont typeface="Cambria"/>
              <a:buNone/>
            </a:pPr>
            <a:r>
              <a:rPr lang="en-US" sz="3200" b="1" smtClean="0"/>
              <a:t>Title</a:t>
            </a:r>
            <a:endParaRPr sz="3200" b="1" dirty="0"/>
          </a:p>
        </p:txBody>
      </p:sp>
    </p:spTree>
    <p:extLst>
      <p:ext uri="{BB962C8B-B14F-4D97-AF65-F5344CB8AC3E}">
        <p14:creationId xmlns:p14="http://schemas.microsoft.com/office/powerpoint/2010/main" val="247334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98;p6"/>
          <p:cNvSpPr txBox="1">
            <a:spLocks noGrp="1"/>
          </p:cNvSpPr>
          <p:nvPr>
            <p:ph type="title"/>
          </p:nvPr>
        </p:nvSpPr>
        <p:spPr>
          <a:xfrm>
            <a:off x="355738" y="207321"/>
            <a:ext cx="11299967" cy="127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998"/>
              </a:buClr>
              <a:buSzPts val="4400"/>
              <a:buFont typeface="Cambria"/>
              <a:buNone/>
            </a:pPr>
            <a:r>
              <a:rPr lang="en-US" sz="3200" b="1" smtClean="0"/>
              <a:t>Title</a:t>
            </a:r>
            <a:endParaRPr sz="3200" b="1" dirty="0"/>
          </a:p>
        </p:txBody>
      </p:sp>
    </p:spTree>
    <p:extLst>
      <p:ext uri="{BB962C8B-B14F-4D97-AF65-F5344CB8AC3E}">
        <p14:creationId xmlns:p14="http://schemas.microsoft.com/office/powerpoint/2010/main" val="2840091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71" y="408504"/>
            <a:ext cx="5943612" cy="64008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512" y="408503"/>
            <a:ext cx="5943612" cy="6400813"/>
          </a:xfrm>
          <a:prstGeom prst="rect">
            <a:avLst/>
          </a:prstGeom>
        </p:spPr>
      </p:pic>
      <p:sp>
        <p:nvSpPr>
          <p:cNvPr id="198" name="Google Shape;198;p6"/>
          <p:cNvSpPr txBox="1">
            <a:spLocks noGrp="1"/>
          </p:cNvSpPr>
          <p:nvPr>
            <p:ph type="title"/>
          </p:nvPr>
        </p:nvSpPr>
        <p:spPr>
          <a:xfrm>
            <a:off x="689114" y="207321"/>
            <a:ext cx="10515600" cy="73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998"/>
              </a:buClr>
              <a:buSzPts val="4400"/>
              <a:buFont typeface="Cambria"/>
              <a:buNone/>
            </a:pPr>
            <a:r>
              <a:rPr lang="en-US" sz="2400" b="1" dirty="0" smtClean="0"/>
              <a:t>Shallow-Set / Swordfish-Targeting: Effort (thousands hooks) by Year</a:t>
            </a:r>
            <a:endParaRPr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500554" y="798635"/>
            <a:ext cx="4760548" cy="2766368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5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 txBox="1">
            <a:spLocks noGrp="1"/>
          </p:cNvSpPr>
          <p:nvPr>
            <p:ph type="title"/>
          </p:nvPr>
        </p:nvSpPr>
        <p:spPr>
          <a:xfrm>
            <a:off x="689114" y="226371"/>
            <a:ext cx="10515600" cy="73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998"/>
              </a:buClr>
              <a:buSzPts val="4400"/>
              <a:buFont typeface="Cambria"/>
              <a:buNone/>
            </a:pPr>
            <a:r>
              <a:rPr lang="en-US" sz="4000" b="1" dirty="0" smtClean="0"/>
              <a:t>Model</a:t>
            </a:r>
            <a:endParaRPr sz="4000" b="1" dirty="0"/>
          </a:p>
        </p:txBody>
      </p:sp>
      <p:sp>
        <p:nvSpPr>
          <p:cNvPr id="199" name="Google Shape;199;p6"/>
          <p:cNvSpPr txBox="1">
            <a:spLocks noGrp="1"/>
          </p:cNvSpPr>
          <p:nvPr>
            <p:ph type="body" idx="1"/>
          </p:nvPr>
        </p:nvSpPr>
        <p:spPr>
          <a:xfrm>
            <a:off x="447261" y="901150"/>
            <a:ext cx="11290851" cy="331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58496" indent="0">
              <a:lnSpc>
                <a:spcPct val="130000"/>
              </a:lnSpc>
              <a:spcBef>
                <a:spcPts val="0"/>
              </a:spcBef>
              <a:buSzPts val="2496"/>
              <a:buNone/>
            </a:pPr>
            <a:r>
              <a:rPr lang="en-US" sz="2000" dirty="0">
                <a:solidFill>
                  <a:schemeClr val="tx1"/>
                </a:solidFill>
              </a:rPr>
              <a:t>P</a:t>
            </a:r>
            <a:r>
              <a:rPr lang="en-US" sz="2000" dirty="0" smtClean="0">
                <a:solidFill>
                  <a:schemeClr val="tx1"/>
                </a:solidFill>
              </a:rPr>
              <a:t>resence/absence (Binomial) × positive (Lognormal) processes</a:t>
            </a:r>
          </a:p>
          <a:p>
            <a:pPr marL="158496" indent="0">
              <a:lnSpc>
                <a:spcPct val="130000"/>
              </a:lnSpc>
              <a:spcBef>
                <a:spcPts val="0"/>
              </a:spcBef>
              <a:buSzPts val="2496"/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General Additive Mixed-Effects (R package 'gamm4')</a:t>
            </a:r>
          </a:p>
          <a:p>
            <a:pPr marL="158496" indent="0">
              <a:lnSpc>
                <a:spcPct val="130000"/>
              </a:lnSpc>
              <a:spcBef>
                <a:spcPts val="0"/>
              </a:spcBef>
              <a:buSzPts val="2496"/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Vessel Permit number = random effect</a:t>
            </a:r>
          </a:p>
          <a:p>
            <a:pPr marL="158496" indent="0">
              <a:lnSpc>
                <a:spcPct val="130000"/>
              </a:lnSpc>
              <a:spcBef>
                <a:spcPts val="0"/>
              </a:spcBef>
              <a:buSzPts val="2496"/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Forward stepwise model selection with covariates</a:t>
            </a:r>
          </a:p>
          <a:p>
            <a:pPr marL="742950" indent="-342900">
              <a:lnSpc>
                <a:spcPct val="130000"/>
              </a:lnSpc>
              <a:spcBef>
                <a:spcPts val="0"/>
              </a:spcBef>
              <a:buSzPts val="2496"/>
              <a:buFont typeface="Cambria" panose="02040503050406030204" pitchFamily="18" charset="0"/>
              <a:buChar char="⤍"/>
            </a:pPr>
            <a:r>
              <a:rPr lang="en-US" sz="2000" dirty="0" smtClean="0">
                <a:solidFill>
                  <a:schemeClr val="tx1"/>
                </a:solidFill>
              </a:rPr>
              <a:t>Lowest AIC, significant likelihoods ratio test statistic, stop when deviance explained &lt; 0.25% </a:t>
            </a:r>
          </a:p>
          <a:p>
            <a:pPr marL="158496" indent="0">
              <a:lnSpc>
                <a:spcPct val="130000"/>
              </a:lnSpc>
              <a:spcBef>
                <a:spcPts val="0"/>
              </a:spcBef>
              <a:buSzPts val="2496"/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Index prediction using marginal means (Walter's Large Table; year × month </a:t>
            </a:r>
            <a:r>
              <a:rPr lang="en-US" sz="2000" dirty="0">
                <a:solidFill>
                  <a:schemeClr val="tx1"/>
                </a:solidFill>
              </a:rPr>
              <a:t>× </a:t>
            </a:r>
            <a:r>
              <a:rPr lang="en-US" sz="2000" dirty="0" smtClean="0">
                <a:solidFill>
                  <a:schemeClr val="tx1"/>
                </a:solidFill>
              </a:rPr>
              <a:t>operational)</a:t>
            </a:r>
          </a:p>
          <a:p>
            <a:pPr marL="158496" indent="0">
              <a:lnSpc>
                <a:spcPct val="130000"/>
              </a:lnSpc>
              <a:spcBef>
                <a:spcPts val="0"/>
              </a:spcBef>
              <a:buSzPts val="2496"/>
              <a:buNone/>
            </a:pP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1" name="Google Shape;199;p6"/>
          <p:cNvSpPr txBox="1">
            <a:spLocks/>
          </p:cNvSpPr>
          <p:nvPr/>
        </p:nvSpPr>
        <p:spPr>
          <a:xfrm>
            <a:off x="349937" y="3521810"/>
            <a:ext cx="4155387" cy="237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sz="312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40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16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16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16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182878" indent="-24382">
              <a:lnSpc>
                <a:spcPct val="130000"/>
              </a:lnSpc>
              <a:spcBef>
                <a:spcPts val="0"/>
              </a:spcBef>
              <a:buSzPts val="2496"/>
              <a:buFont typeface="Arial"/>
              <a:buNone/>
            </a:pPr>
            <a:r>
              <a:rPr lang="en-US" sz="2000" u="sng" dirty="0" smtClean="0">
                <a:solidFill>
                  <a:schemeClr val="tx1"/>
                </a:solidFill>
              </a:rPr>
              <a:t>Spatial / Temporal</a:t>
            </a:r>
          </a:p>
          <a:p>
            <a:pPr marL="501396" indent="-342900">
              <a:lnSpc>
                <a:spcPct val="130000"/>
              </a:lnSpc>
              <a:spcBef>
                <a:spcPts val="0"/>
              </a:spcBef>
              <a:buSzPts val="2496"/>
            </a:pPr>
            <a:r>
              <a:rPr lang="en-US" sz="2000" dirty="0" smtClean="0">
                <a:solidFill>
                  <a:schemeClr val="tx1"/>
                </a:solidFill>
              </a:rPr>
              <a:t>Latitude</a:t>
            </a:r>
          </a:p>
          <a:p>
            <a:pPr marL="501396" indent="-342900">
              <a:lnSpc>
                <a:spcPct val="130000"/>
              </a:lnSpc>
              <a:spcBef>
                <a:spcPts val="0"/>
              </a:spcBef>
              <a:buSzPts val="2496"/>
            </a:pPr>
            <a:r>
              <a:rPr lang="en-US" sz="2000" dirty="0" smtClean="0">
                <a:solidFill>
                  <a:schemeClr val="tx1"/>
                </a:solidFill>
              </a:rPr>
              <a:t>Longitude</a:t>
            </a:r>
          </a:p>
          <a:p>
            <a:pPr marL="501396" indent="-342900">
              <a:lnSpc>
                <a:spcPct val="130000"/>
              </a:lnSpc>
              <a:spcBef>
                <a:spcPts val="0"/>
              </a:spcBef>
              <a:buSzPts val="2496"/>
            </a:pPr>
            <a:r>
              <a:rPr lang="en-US" sz="2000" dirty="0" smtClean="0">
                <a:solidFill>
                  <a:schemeClr val="tx1"/>
                </a:solidFill>
              </a:rPr>
              <a:t>Time of year (1–366)</a:t>
            </a:r>
          </a:p>
          <a:p>
            <a:pPr marL="501396" indent="-342900">
              <a:lnSpc>
                <a:spcPct val="130000"/>
              </a:lnSpc>
              <a:spcBef>
                <a:spcPts val="0"/>
              </a:spcBef>
              <a:buSzPts val="2496"/>
            </a:pPr>
            <a:r>
              <a:rPr lang="en-US" sz="2000" dirty="0">
                <a:solidFill>
                  <a:schemeClr val="tx1"/>
                </a:solidFill>
              </a:rPr>
              <a:t>T</a:t>
            </a:r>
            <a:r>
              <a:rPr lang="en-US" sz="2000" dirty="0" smtClean="0">
                <a:solidFill>
                  <a:schemeClr val="tx1"/>
                </a:solidFill>
              </a:rPr>
              <a:t>ime of day (begin set, 0–23)</a:t>
            </a:r>
          </a:p>
          <a:p>
            <a:pPr marL="182878" indent="-24382">
              <a:lnSpc>
                <a:spcPct val="130000"/>
              </a:lnSpc>
              <a:spcBef>
                <a:spcPts val="0"/>
              </a:spcBef>
              <a:buSzPts val="2496"/>
              <a:buFont typeface="Arial"/>
              <a:buNone/>
            </a:pP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2" name="Google Shape;199;p6"/>
          <p:cNvSpPr txBox="1">
            <a:spLocks/>
          </p:cNvSpPr>
          <p:nvPr/>
        </p:nvSpPr>
        <p:spPr>
          <a:xfrm>
            <a:off x="8924097" y="3521810"/>
            <a:ext cx="2982153" cy="240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sz="312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40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16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16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16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182878" indent="-24382">
              <a:lnSpc>
                <a:spcPct val="130000"/>
              </a:lnSpc>
              <a:spcBef>
                <a:spcPts val="0"/>
              </a:spcBef>
              <a:buSzPts val="2496"/>
              <a:buFont typeface="Arial"/>
              <a:buNone/>
            </a:pPr>
            <a:r>
              <a:rPr lang="en-US" sz="2000" u="sng" dirty="0" smtClean="0">
                <a:solidFill>
                  <a:schemeClr val="tx1"/>
                </a:solidFill>
              </a:rPr>
              <a:t>Operational</a:t>
            </a:r>
            <a:endParaRPr lang="en-US" sz="2000" dirty="0" smtClean="0">
              <a:solidFill>
                <a:schemeClr val="tx1"/>
              </a:solidFill>
            </a:endParaRPr>
          </a:p>
          <a:p>
            <a:pPr marL="501396" indent="-342900">
              <a:lnSpc>
                <a:spcPct val="130000"/>
              </a:lnSpc>
              <a:spcBef>
                <a:spcPts val="0"/>
              </a:spcBef>
              <a:buSzPts val="2496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HPF</a:t>
            </a:r>
          </a:p>
          <a:p>
            <a:pPr marL="501396" indent="-342900">
              <a:lnSpc>
                <a:spcPct val="130000"/>
              </a:lnSpc>
              <a:spcBef>
                <a:spcPts val="0"/>
              </a:spcBef>
              <a:buSzPts val="2496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Bait type</a:t>
            </a:r>
          </a:p>
        </p:txBody>
      </p:sp>
      <p:sp>
        <p:nvSpPr>
          <p:cNvPr id="14" name="Google Shape;199;p6"/>
          <p:cNvSpPr txBox="1">
            <a:spLocks/>
          </p:cNvSpPr>
          <p:nvPr/>
        </p:nvSpPr>
        <p:spPr>
          <a:xfrm>
            <a:off x="4220815" y="3521811"/>
            <a:ext cx="4560406" cy="2802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sz="312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40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16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16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16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182878" indent="-24382">
              <a:lnSpc>
                <a:spcPct val="130000"/>
              </a:lnSpc>
              <a:spcBef>
                <a:spcPts val="0"/>
              </a:spcBef>
              <a:buSzPts val="2496"/>
              <a:buFont typeface="Arial"/>
              <a:buNone/>
            </a:pPr>
            <a:r>
              <a:rPr lang="en-US" sz="2000" u="sng" dirty="0" smtClean="0">
                <a:solidFill>
                  <a:schemeClr val="tx1"/>
                </a:solidFill>
              </a:rPr>
              <a:t>Environmental</a:t>
            </a:r>
          </a:p>
          <a:p>
            <a:pPr marL="501396" indent="-342900">
              <a:lnSpc>
                <a:spcPct val="130000"/>
              </a:lnSpc>
              <a:spcBef>
                <a:spcPts val="0"/>
              </a:spcBef>
              <a:buSzPts val="2496"/>
            </a:pPr>
            <a:r>
              <a:rPr lang="en-US" sz="2000" dirty="0">
                <a:solidFill>
                  <a:schemeClr val="tx1"/>
                </a:solidFill>
              </a:rPr>
              <a:t>Moon </a:t>
            </a:r>
            <a:r>
              <a:rPr lang="en-US" sz="2000" dirty="0" smtClean="0">
                <a:solidFill>
                  <a:schemeClr val="tx1"/>
                </a:solidFill>
              </a:rPr>
              <a:t>phase (0–1)</a:t>
            </a:r>
          </a:p>
          <a:p>
            <a:pPr marL="501396" indent="-342900">
              <a:lnSpc>
                <a:spcPct val="130000"/>
              </a:lnSpc>
              <a:spcBef>
                <a:spcPts val="0"/>
              </a:spcBef>
              <a:buSzPts val="2496"/>
            </a:pPr>
            <a:r>
              <a:rPr lang="en-US" sz="2000" dirty="0" smtClean="0">
                <a:solidFill>
                  <a:schemeClr val="tx1"/>
                </a:solidFill>
              </a:rPr>
              <a:t>Sea surface temperature (SST)</a:t>
            </a:r>
          </a:p>
          <a:p>
            <a:pPr marL="501396" indent="-342900">
              <a:lnSpc>
                <a:spcPct val="130000"/>
              </a:lnSpc>
              <a:spcBef>
                <a:spcPts val="0"/>
              </a:spcBef>
              <a:buSzPts val="2496"/>
            </a:pPr>
            <a:r>
              <a:rPr lang="en-US" sz="2000" dirty="0">
                <a:solidFill>
                  <a:schemeClr val="tx1"/>
                </a:solidFill>
              </a:rPr>
              <a:t>Mixed-layer Depth (MLD</a:t>
            </a:r>
            <a:r>
              <a:rPr lang="en-US" sz="2000" dirty="0" smtClean="0">
                <a:solidFill>
                  <a:schemeClr val="tx1"/>
                </a:solidFill>
              </a:rPr>
              <a:t>)</a:t>
            </a:r>
          </a:p>
          <a:p>
            <a:pPr marL="501396" indent="-342900">
              <a:lnSpc>
                <a:spcPct val="130000"/>
              </a:lnSpc>
              <a:spcBef>
                <a:spcPts val="0"/>
              </a:spcBef>
              <a:buSzPts val="2496"/>
            </a:pPr>
            <a:r>
              <a:rPr lang="en-US" sz="2000" dirty="0" smtClean="0">
                <a:solidFill>
                  <a:schemeClr val="tx1"/>
                </a:solidFill>
              </a:rPr>
              <a:t>Southern Oscillation Index (SOI)</a:t>
            </a:r>
          </a:p>
          <a:p>
            <a:pPr marL="501396" indent="-342900">
              <a:lnSpc>
                <a:spcPct val="130000"/>
              </a:lnSpc>
              <a:spcBef>
                <a:spcPts val="0"/>
              </a:spcBef>
              <a:buSzPts val="2496"/>
            </a:pPr>
            <a:r>
              <a:rPr lang="en-US" sz="2000" dirty="0" smtClean="0">
                <a:solidFill>
                  <a:schemeClr val="tx1"/>
                </a:solidFill>
              </a:rPr>
              <a:t>Pacific Decadal Oscillation (PDO)</a:t>
            </a:r>
          </a:p>
        </p:txBody>
      </p:sp>
    </p:spTree>
    <p:extLst>
      <p:ext uri="{BB962C8B-B14F-4D97-AF65-F5344CB8AC3E}">
        <p14:creationId xmlns:p14="http://schemas.microsoft.com/office/powerpoint/2010/main" val="71231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 txBox="1">
            <a:spLocks noGrp="1"/>
          </p:cNvSpPr>
          <p:nvPr>
            <p:ph type="title"/>
          </p:nvPr>
        </p:nvSpPr>
        <p:spPr>
          <a:xfrm>
            <a:off x="689114" y="331146"/>
            <a:ext cx="10515600" cy="73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998"/>
              </a:buClr>
              <a:buSzPts val="4400"/>
              <a:buFont typeface="Cambria"/>
              <a:buNone/>
            </a:pPr>
            <a:r>
              <a:rPr lang="en-US" sz="4000" b="1" dirty="0" smtClean="0"/>
              <a:t>Selected Models</a:t>
            </a:r>
            <a:endParaRPr sz="4000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522012"/>
              </p:ext>
            </p:extLst>
          </p:nvPr>
        </p:nvGraphicFramePr>
        <p:xfrm>
          <a:off x="601315" y="1066801"/>
          <a:ext cx="10400060" cy="50030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22960">
                  <a:extLst>
                    <a:ext uri="{9D8B030D-6E8A-4147-A177-3AD203B41FA5}">
                      <a16:colId xmlns:a16="http://schemas.microsoft.com/office/drawing/2014/main" val="4136786518"/>
                    </a:ext>
                  </a:extLst>
                </a:gridCol>
                <a:gridCol w="4905375">
                  <a:extLst>
                    <a:ext uri="{9D8B030D-6E8A-4147-A177-3AD203B41FA5}">
                      <a16:colId xmlns:a16="http://schemas.microsoft.com/office/drawing/2014/main" val="769873928"/>
                    </a:ext>
                  </a:extLst>
                </a:gridCol>
                <a:gridCol w="2371725">
                  <a:extLst>
                    <a:ext uri="{9D8B030D-6E8A-4147-A177-3AD203B41FA5}">
                      <a16:colId xmlns:a16="http://schemas.microsoft.com/office/drawing/2014/main" val="3492449783"/>
                    </a:ext>
                  </a:extLst>
                </a:gridCol>
              </a:tblGrid>
              <a:tr h="71613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dirty="0" smtClean="0">
                          <a:effectLst/>
                        </a:rPr>
                        <a:t>Process</a:t>
                      </a:r>
                      <a:endParaRPr lang="en-US" sz="2400" kern="100" dirty="0">
                        <a:effectLst/>
                        <a:latin typeface="Yu Mincho"/>
                        <a:ea typeface="Yu Mincho"/>
                        <a:cs typeface="Times New Roman" panose="02020603050405020304" pitchFamily="18" charset="0"/>
                      </a:endParaRPr>
                    </a:p>
                  </a:txBody>
                  <a:tcPr marL="61868" marR="61868" marT="38735" marB="38735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dirty="0" smtClean="0">
                          <a:effectLst/>
                        </a:rPr>
                        <a:t>Model </a:t>
                      </a:r>
                      <a:r>
                        <a:rPr lang="en-US" sz="2400" kern="0" dirty="0">
                          <a:effectLst/>
                        </a:rPr>
                        <a:t>Covariates</a:t>
                      </a:r>
                      <a:endParaRPr lang="en-US" sz="2400" kern="100" dirty="0">
                        <a:effectLst/>
                        <a:latin typeface="Yu Mincho"/>
                        <a:ea typeface="Yu Mincho"/>
                        <a:cs typeface="Times New Roman" panose="02020603050405020304" pitchFamily="18" charset="0"/>
                      </a:endParaRPr>
                    </a:p>
                  </a:txBody>
                  <a:tcPr marL="61868" marR="61868" marT="38735" marB="38735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</a:rPr>
                        <a:t>% Deviance Explained</a:t>
                      </a:r>
                      <a:endParaRPr lang="en-US" sz="2400" kern="100" dirty="0">
                        <a:effectLst/>
                        <a:latin typeface="Yu Mincho"/>
                        <a:ea typeface="Yu Mincho"/>
                        <a:cs typeface="Times New Roman" panose="02020603050405020304" pitchFamily="18" charset="0"/>
                      </a:endParaRPr>
                    </a:p>
                  </a:txBody>
                  <a:tcPr marL="61868" marR="61868" marT="38735" marB="38735" anchor="ctr"/>
                </a:tc>
                <a:extLst>
                  <a:ext uri="{0D108BD9-81ED-4DB2-BD59-A6C34878D82A}">
                    <a16:rowId xmlns:a16="http://schemas.microsoft.com/office/drawing/2014/main" val="2435062036"/>
                  </a:ext>
                </a:extLst>
              </a:tr>
              <a:tr h="303132">
                <a:tc gridSpan="3">
                  <a:txBody>
                    <a:bodyPr/>
                    <a:lstStyle/>
                    <a:p>
                      <a:r>
                        <a:rPr lang="en-US" sz="2000" dirty="0" smtClean="0"/>
                        <a:t>Shallow-Set, 1995–2000 (14.7% zeros)</a:t>
                      </a:r>
                    </a:p>
                  </a:txBody>
                  <a:tcPr marL="61868" marR="61868" marT="38735" marB="3873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141721"/>
                  </a:ext>
                </a:extLst>
              </a:tr>
              <a:tr h="47616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 smtClean="0">
                          <a:effectLst/>
                        </a:rPr>
                        <a:t>Presence </a:t>
                      </a:r>
                      <a:r>
                        <a:rPr lang="en-US" sz="2000" kern="0" dirty="0">
                          <a:effectLst/>
                        </a:rPr>
                        <a:t>/ </a:t>
                      </a:r>
                      <a:r>
                        <a:rPr lang="en-US" sz="2000" kern="0" dirty="0" smtClean="0">
                          <a:effectLst/>
                        </a:rPr>
                        <a:t>Absence</a:t>
                      </a:r>
                      <a:endParaRPr lang="en-US" sz="2000" kern="100" dirty="0">
                        <a:effectLst/>
                        <a:latin typeface="Yu Mincho"/>
                        <a:ea typeface="Yu Mincho"/>
                        <a:cs typeface="Times New Roman" panose="02020603050405020304" pitchFamily="18" charset="0"/>
                      </a:endParaRPr>
                    </a:p>
                  </a:txBody>
                  <a:tcPr marL="61868" marR="61868" marT="38735" marB="38735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s(Hour) + s(Yday) + s(Lat) + HPF</a:t>
                      </a:r>
                      <a:endParaRPr lang="en-US" sz="2000" kern="100" dirty="0">
                        <a:effectLst/>
                        <a:latin typeface="Yu Mincho"/>
                        <a:ea typeface="Yu Mincho"/>
                        <a:cs typeface="Times New Roman" panose="02020603050405020304" pitchFamily="18" charset="0"/>
                      </a:endParaRPr>
                    </a:p>
                  </a:txBody>
                  <a:tcPr marL="61868" marR="61868" marT="38735" marB="38735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48.4</a:t>
                      </a:r>
                      <a:endParaRPr lang="en-US" sz="2000" kern="100" dirty="0">
                        <a:effectLst/>
                        <a:latin typeface="Yu Mincho"/>
                        <a:ea typeface="Yu Mincho"/>
                        <a:cs typeface="Times New Roman" panose="02020603050405020304" pitchFamily="18" charset="0"/>
                      </a:endParaRPr>
                    </a:p>
                  </a:txBody>
                  <a:tcPr marL="61868" marR="61868" marT="38735" marB="38735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957948"/>
                  </a:ext>
                </a:extLst>
              </a:tr>
              <a:tr h="71613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 smtClean="0">
                          <a:effectLst/>
                        </a:rPr>
                        <a:t>Positive</a:t>
                      </a:r>
                      <a:endParaRPr lang="en-US" sz="2000" kern="100" dirty="0">
                        <a:effectLst/>
                        <a:latin typeface="Yu Mincho"/>
                        <a:ea typeface="Yu Mincho"/>
                        <a:cs typeface="Times New Roman" panose="02020603050405020304" pitchFamily="18" charset="0"/>
                      </a:endParaRPr>
                    </a:p>
                  </a:txBody>
                  <a:tcPr marL="61868" marR="61868" marT="38735" marB="38735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s(Lat) + s(Yday) + s(Moon) + s(Lon) + s(Hour) + HPF</a:t>
                      </a:r>
                      <a:endParaRPr lang="en-US" sz="2000" kern="100" dirty="0">
                        <a:effectLst/>
                        <a:latin typeface="Yu Mincho"/>
                        <a:ea typeface="Yu Mincho"/>
                        <a:cs typeface="Times New Roman" panose="02020603050405020304" pitchFamily="18" charset="0"/>
                      </a:endParaRPr>
                    </a:p>
                  </a:txBody>
                  <a:tcPr marL="61868" marR="61868" marT="38735" marB="3873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48.9</a:t>
                      </a:r>
                      <a:endParaRPr lang="en-US" sz="2000" kern="100" dirty="0">
                        <a:effectLst/>
                        <a:latin typeface="Yu Mincho"/>
                        <a:ea typeface="Yu Mincho"/>
                        <a:cs typeface="Times New Roman" panose="02020603050405020304" pitchFamily="18" charset="0"/>
                      </a:endParaRPr>
                    </a:p>
                  </a:txBody>
                  <a:tcPr marL="61868" marR="61868" marT="38735" marB="38735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333496"/>
                  </a:ext>
                </a:extLst>
              </a:tr>
              <a:tr h="303132">
                <a:tc gridSpan="3">
                  <a:txBody>
                    <a:bodyPr/>
                    <a:lstStyle/>
                    <a:p>
                      <a:r>
                        <a:rPr lang="en-US" sz="2000" dirty="0" smtClean="0"/>
                        <a:t>Shallow-Set</a:t>
                      </a:r>
                      <a:r>
                        <a:rPr lang="en-US" sz="2000" baseline="0" dirty="0" smtClean="0"/>
                        <a:t> 2005–2021 (1.1% zeros)</a:t>
                      </a:r>
                    </a:p>
                  </a:txBody>
                  <a:tcPr marL="61868" marR="61868" marT="38735" marB="3873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08830"/>
                  </a:ext>
                </a:extLst>
              </a:tr>
              <a:tr h="71613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 smtClean="0">
                          <a:effectLst/>
                        </a:rPr>
                        <a:t>Positive</a:t>
                      </a:r>
                      <a:endParaRPr lang="en-US" sz="2000" kern="100" dirty="0">
                        <a:effectLst/>
                        <a:latin typeface="Yu Mincho"/>
                        <a:ea typeface="Yu Mincho"/>
                        <a:cs typeface="Times New Roman" panose="02020603050405020304" pitchFamily="18" charset="0"/>
                      </a:endParaRPr>
                    </a:p>
                  </a:txBody>
                  <a:tcPr marL="61868" marR="61868" marT="38735" marB="38735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s(Moon) + s(Yday) + SST + s(Lon) + s(Lat)</a:t>
                      </a:r>
                      <a:endParaRPr lang="en-US" sz="2000" kern="100" dirty="0">
                        <a:effectLst/>
                        <a:latin typeface="Yu Mincho"/>
                        <a:ea typeface="Yu Mincho"/>
                        <a:cs typeface="Times New Roman" panose="02020603050405020304" pitchFamily="18" charset="0"/>
                      </a:endParaRPr>
                    </a:p>
                  </a:txBody>
                  <a:tcPr marL="61868" marR="61868" marT="38735" marB="3873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34.4</a:t>
                      </a:r>
                      <a:endParaRPr lang="en-US" sz="2000" kern="100" dirty="0">
                        <a:effectLst/>
                        <a:latin typeface="Yu Mincho"/>
                        <a:ea typeface="Yu Mincho"/>
                        <a:cs typeface="Times New Roman" panose="02020603050405020304" pitchFamily="18" charset="0"/>
                      </a:endParaRPr>
                    </a:p>
                  </a:txBody>
                  <a:tcPr marL="61868" marR="61868" marT="38735" marB="38735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462525"/>
                  </a:ext>
                </a:extLst>
              </a:tr>
              <a:tr h="303132">
                <a:tc gridSpan="3">
                  <a:txBody>
                    <a:bodyPr/>
                    <a:lstStyle/>
                    <a:p>
                      <a:r>
                        <a:rPr lang="en-US" sz="2000" dirty="0" smtClean="0"/>
                        <a:t>Deep-Set</a:t>
                      </a:r>
                      <a:r>
                        <a:rPr lang="en-US" sz="2000" baseline="0" dirty="0" smtClean="0"/>
                        <a:t> 1995–2021 </a:t>
                      </a:r>
                      <a:r>
                        <a:rPr lang="en-US" sz="2000" dirty="0" smtClean="0"/>
                        <a:t>(84.2% zeros)</a:t>
                      </a:r>
                      <a:endParaRPr lang="en-US" sz="2000" dirty="0"/>
                    </a:p>
                  </a:txBody>
                  <a:tcPr marL="61868" marR="61868" marT="38735" marB="3873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932919"/>
                  </a:ext>
                </a:extLst>
              </a:tr>
              <a:tr h="42267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 smtClean="0">
                          <a:effectLst/>
                        </a:rPr>
                        <a:t>Presence </a:t>
                      </a:r>
                      <a:r>
                        <a:rPr lang="en-US" sz="2000" kern="0" dirty="0">
                          <a:effectLst/>
                        </a:rPr>
                        <a:t>/ </a:t>
                      </a:r>
                      <a:r>
                        <a:rPr lang="en-US" sz="2000" kern="0" dirty="0" smtClean="0">
                          <a:effectLst/>
                        </a:rPr>
                        <a:t>Absence</a:t>
                      </a:r>
                      <a:endParaRPr lang="en-US" sz="2000" kern="100" dirty="0">
                        <a:effectLst/>
                        <a:latin typeface="Yu Mincho"/>
                        <a:ea typeface="Yu Mincho"/>
                        <a:cs typeface="Times New Roman" panose="02020603050405020304" pitchFamily="18" charset="0"/>
                      </a:endParaRPr>
                    </a:p>
                  </a:txBody>
                  <a:tcPr marL="61868" marR="61868" marT="38735" marB="38735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s(Yday) + SST + s(Lat)</a:t>
                      </a:r>
                      <a:endParaRPr lang="en-US" sz="2000" kern="100" dirty="0">
                        <a:effectLst/>
                        <a:latin typeface="Yu Mincho"/>
                        <a:ea typeface="Yu Mincho"/>
                        <a:cs typeface="Times New Roman" panose="02020603050405020304" pitchFamily="18" charset="0"/>
                      </a:endParaRPr>
                    </a:p>
                  </a:txBody>
                  <a:tcPr marL="61868" marR="61868" marT="38735" marB="38735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 smtClean="0">
                          <a:effectLst/>
                        </a:rPr>
                        <a:t>  8.8</a:t>
                      </a:r>
                      <a:endParaRPr lang="en-US" sz="2000" kern="100" dirty="0">
                        <a:effectLst/>
                        <a:latin typeface="Yu Mincho"/>
                        <a:ea typeface="Yu Mincho"/>
                        <a:cs typeface="Times New Roman" panose="02020603050405020304" pitchFamily="18" charset="0"/>
                      </a:endParaRPr>
                    </a:p>
                  </a:txBody>
                  <a:tcPr marL="61868" marR="61868" marT="38735" marB="38735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891391"/>
                  </a:ext>
                </a:extLst>
              </a:tr>
              <a:tr h="71613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 smtClean="0">
                          <a:effectLst/>
                        </a:rPr>
                        <a:t>Positive</a:t>
                      </a:r>
                      <a:endParaRPr lang="en-US" sz="2000" kern="100" dirty="0">
                        <a:effectLst/>
                        <a:latin typeface="Yu Mincho"/>
                        <a:ea typeface="Yu Mincho"/>
                        <a:cs typeface="Times New Roman" panose="02020603050405020304" pitchFamily="18" charset="0"/>
                      </a:endParaRPr>
                    </a:p>
                  </a:txBody>
                  <a:tcPr marL="61868" marR="61868" marT="38735" marB="38735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s(Hour) + s(Yday) + Bait + s(Lat) + SST + HPF</a:t>
                      </a:r>
                      <a:endParaRPr lang="en-US" sz="2000" kern="100" dirty="0">
                        <a:effectLst/>
                        <a:latin typeface="Yu Mincho"/>
                        <a:ea typeface="Yu Mincho"/>
                        <a:cs typeface="Times New Roman" panose="02020603050405020304" pitchFamily="18" charset="0"/>
                      </a:endParaRPr>
                    </a:p>
                  </a:txBody>
                  <a:tcPr marL="61868" marR="61868" marT="38735" marB="3873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30.9</a:t>
                      </a:r>
                      <a:endParaRPr lang="en-US" sz="2000" kern="100" dirty="0">
                        <a:effectLst/>
                        <a:latin typeface="Yu Mincho"/>
                        <a:ea typeface="Yu Mincho"/>
                        <a:cs typeface="Times New Roman" panose="02020603050405020304" pitchFamily="18" charset="0"/>
                      </a:endParaRPr>
                    </a:p>
                  </a:txBody>
                  <a:tcPr marL="61868" marR="61868" marT="38735" marB="38735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37807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654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 txBox="1">
            <a:spLocks noGrp="1"/>
          </p:cNvSpPr>
          <p:nvPr>
            <p:ph type="title"/>
          </p:nvPr>
        </p:nvSpPr>
        <p:spPr>
          <a:xfrm>
            <a:off x="355739" y="207321"/>
            <a:ext cx="5159236" cy="127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998"/>
              </a:buClr>
              <a:buSzPts val="4400"/>
              <a:buFont typeface="Cambria"/>
              <a:buNone/>
            </a:pPr>
            <a:r>
              <a:rPr lang="en-US" sz="3200" b="1" dirty="0" smtClean="0"/>
              <a:t>Diagnostics: </a:t>
            </a:r>
            <a:br>
              <a:rPr lang="en-US" sz="3200" b="1" dirty="0" smtClean="0"/>
            </a:br>
            <a:r>
              <a:rPr lang="en-US" sz="3200" b="1" dirty="0" smtClean="0"/>
              <a:t>Shallow-Set 1995–2000</a:t>
            </a:r>
            <a:endParaRPr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" y="2276471"/>
            <a:ext cx="5943612" cy="36576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88" y="609594"/>
            <a:ext cx="5943612" cy="5943612"/>
          </a:xfrm>
          <a:prstGeom prst="rect">
            <a:avLst/>
          </a:prstGeom>
        </p:spPr>
      </p:pic>
      <p:sp>
        <p:nvSpPr>
          <p:cNvPr id="5" name="Google Shape;199;p6"/>
          <p:cNvSpPr txBox="1">
            <a:spLocks noGrp="1"/>
          </p:cNvSpPr>
          <p:nvPr>
            <p:ph type="body" idx="1"/>
          </p:nvPr>
        </p:nvSpPr>
        <p:spPr>
          <a:xfrm>
            <a:off x="675862" y="2034626"/>
            <a:ext cx="4315238" cy="108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78" lvl="0" indent="-2438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96"/>
              <a:buNone/>
            </a:pPr>
            <a:r>
              <a:rPr lang="en-US" sz="1800" dirty="0" smtClean="0">
                <a:solidFill>
                  <a:schemeClr val="tx1"/>
                </a:solidFill>
              </a:rPr>
              <a:t>Presence/Absence (Binomial)</a:t>
            </a:r>
          </a:p>
        </p:txBody>
      </p:sp>
      <p:sp>
        <p:nvSpPr>
          <p:cNvPr id="6" name="Google Shape;199;p6"/>
          <p:cNvSpPr txBox="1">
            <a:spLocks/>
          </p:cNvSpPr>
          <p:nvPr/>
        </p:nvSpPr>
        <p:spPr>
          <a:xfrm>
            <a:off x="7062575" y="239910"/>
            <a:ext cx="4315238" cy="108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sz="312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40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16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16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16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182878" indent="-24382" algn="ctr">
              <a:lnSpc>
                <a:spcPct val="130000"/>
              </a:lnSpc>
              <a:spcBef>
                <a:spcPts val="0"/>
              </a:spcBef>
              <a:buSzPts val="2496"/>
              <a:buFont typeface="Arial"/>
              <a:buNone/>
            </a:pPr>
            <a:r>
              <a:rPr lang="en-US" sz="1800" dirty="0" smtClean="0">
                <a:solidFill>
                  <a:schemeClr val="tx1"/>
                </a:solidFill>
              </a:rPr>
              <a:t>Positive (Lognormal)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486900" y="2044151"/>
            <a:ext cx="2486025" cy="227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1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694" y="628644"/>
            <a:ext cx="5943612" cy="5943612"/>
          </a:xfrm>
          <a:prstGeom prst="rect">
            <a:avLst/>
          </a:prstGeom>
        </p:spPr>
      </p:pic>
      <p:sp>
        <p:nvSpPr>
          <p:cNvPr id="198" name="Google Shape;198;p6"/>
          <p:cNvSpPr txBox="1">
            <a:spLocks noGrp="1"/>
          </p:cNvSpPr>
          <p:nvPr>
            <p:ph type="title"/>
          </p:nvPr>
        </p:nvSpPr>
        <p:spPr>
          <a:xfrm>
            <a:off x="355739" y="207321"/>
            <a:ext cx="5159236" cy="127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998"/>
              </a:buClr>
              <a:buSzPts val="4400"/>
              <a:buFont typeface="Cambria"/>
              <a:buNone/>
            </a:pPr>
            <a:r>
              <a:rPr lang="en-US" sz="3200" b="1" dirty="0" smtClean="0"/>
              <a:t>Diagnostics: </a:t>
            </a:r>
            <a:br>
              <a:rPr lang="en-US" sz="3200" b="1" dirty="0" smtClean="0"/>
            </a:br>
            <a:r>
              <a:rPr lang="en-US" sz="3200" b="1" dirty="0" smtClean="0"/>
              <a:t>Shallow-Set 2005–2021</a:t>
            </a:r>
            <a:endParaRPr sz="3200" b="1" dirty="0"/>
          </a:p>
        </p:txBody>
      </p:sp>
      <p:sp>
        <p:nvSpPr>
          <p:cNvPr id="6" name="Google Shape;199;p6"/>
          <p:cNvSpPr txBox="1">
            <a:spLocks/>
          </p:cNvSpPr>
          <p:nvPr/>
        </p:nvSpPr>
        <p:spPr>
          <a:xfrm>
            <a:off x="7062575" y="239910"/>
            <a:ext cx="4315238" cy="108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sz="312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40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16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16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16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182878" indent="-24382" algn="ctr">
              <a:lnSpc>
                <a:spcPct val="130000"/>
              </a:lnSpc>
              <a:spcBef>
                <a:spcPts val="0"/>
              </a:spcBef>
              <a:buSzPts val="2496"/>
              <a:buFont typeface="Arial"/>
              <a:buNone/>
            </a:pPr>
            <a:r>
              <a:rPr lang="en-US" sz="1800" dirty="0" smtClean="0">
                <a:solidFill>
                  <a:schemeClr val="tx1"/>
                </a:solidFill>
              </a:rPr>
              <a:t>Positive (Lognormal)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9315450" y="1910801"/>
            <a:ext cx="2486025" cy="227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199;p6"/>
          <p:cNvSpPr txBox="1">
            <a:spLocks noGrp="1"/>
          </p:cNvSpPr>
          <p:nvPr>
            <p:ph type="body" idx="1"/>
          </p:nvPr>
        </p:nvSpPr>
        <p:spPr>
          <a:xfrm>
            <a:off x="777738" y="3350938"/>
            <a:ext cx="4315238" cy="49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78" lvl="0" indent="-2438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96"/>
              <a:buNone/>
            </a:pPr>
            <a:r>
              <a:rPr lang="en-US" sz="1800" dirty="0" smtClean="0">
                <a:solidFill>
                  <a:schemeClr val="tx1"/>
                </a:solidFill>
              </a:rPr>
              <a:t>No Presence/Absence Model</a:t>
            </a:r>
          </a:p>
        </p:txBody>
      </p:sp>
    </p:spTree>
    <p:extLst>
      <p:ext uri="{BB962C8B-B14F-4D97-AF65-F5344CB8AC3E}">
        <p14:creationId xmlns:p14="http://schemas.microsoft.com/office/powerpoint/2010/main" val="38108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25" y="2190746"/>
            <a:ext cx="5943612" cy="36576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00" y="485775"/>
            <a:ext cx="6048381" cy="6048381"/>
          </a:xfrm>
          <a:prstGeom prst="rect">
            <a:avLst/>
          </a:prstGeom>
        </p:spPr>
      </p:pic>
      <p:sp>
        <p:nvSpPr>
          <p:cNvPr id="198" name="Google Shape;198;p6"/>
          <p:cNvSpPr txBox="1">
            <a:spLocks noGrp="1"/>
          </p:cNvSpPr>
          <p:nvPr>
            <p:ph type="title"/>
          </p:nvPr>
        </p:nvSpPr>
        <p:spPr>
          <a:xfrm>
            <a:off x="355739" y="207321"/>
            <a:ext cx="5159236" cy="127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998"/>
              </a:buClr>
              <a:buSzPts val="4400"/>
              <a:buFont typeface="Cambria"/>
              <a:buNone/>
            </a:pPr>
            <a:r>
              <a:rPr lang="en-US" sz="3200" b="1" dirty="0" smtClean="0"/>
              <a:t>Diagnostics: </a:t>
            </a:r>
            <a:br>
              <a:rPr lang="en-US" sz="3200" b="1" dirty="0" smtClean="0"/>
            </a:br>
            <a:r>
              <a:rPr lang="en-US" sz="3200" b="1" dirty="0" smtClean="0"/>
              <a:t>Deep-Set 1995–2021</a:t>
            </a:r>
            <a:endParaRPr sz="3200" b="1" dirty="0"/>
          </a:p>
        </p:txBody>
      </p:sp>
      <p:sp>
        <p:nvSpPr>
          <p:cNvPr id="5" name="Google Shape;199;p6"/>
          <p:cNvSpPr txBox="1">
            <a:spLocks noGrp="1"/>
          </p:cNvSpPr>
          <p:nvPr>
            <p:ph type="body" idx="1"/>
          </p:nvPr>
        </p:nvSpPr>
        <p:spPr>
          <a:xfrm>
            <a:off x="675862" y="2034626"/>
            <a:ext cx="4315238" cy="108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78" lvl="0" indent="-2438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96"/>
              <a:buNone/>
            </a:pPr>
            <a:r>
              <a:rPr lang="en-US" sz="1800" dirty="0" smtClean="0">
                <a:solidFill>
                  <a:schemeClr val="tx1"/>
                </a:solidFill>
              </a:rPr>
              <a:t>Presence/Absence (Binomial)</a:t>
            </a:r>
          </a:p>
        </p:txBody>
      </p:sp>
      <p:sp>
        <p:nvSpPr>
          <p:cNvPr id="6" name="Google Shape;199;p6"/>
          <p:cNvSpPr txBox="1">
            <a:spLocks/>
          </p:cNvSpPr>
          <p:nvPr/>
        </p:nvSpPr>
        <p:spPr>
          <a:xfrm>
            <a:off x="6929231" y="243192"/>
            <a:ext cx="4315238" cy="108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sz="312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40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16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16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160" b="0" i="0" u="none" strike="noStrike" cap="none">
                <a:solidFill>
                  <a:srgbClr val="7F7F7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182878" indent="-24382" algn="ctr">
              <a:lnSpc>
                <a:spcPct val="130000"/>
              </a:lnSpc>
              <a:spcBef>
                <a:spcPts val="0"/>
              </a:spcBef>
              <a:buSzPts val="2496"/>
              <a:buFont typeface="Arial"/>
              <a:buNone/>
            </a:pPr>
            <a:r>
              <a:rPr lang="en-US" sz="1800" dirty="0" smtClean="0">
                <a:solidFill>
                  <a:schemeClr val="tx1"/>
                </a:solidFill>
              </a:rPr>
              <a:t>Positive (Lognormal)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9486900" y="2348951"/>
            <a:ext cx="2486025" cy="227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53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in Title-Teal">
  <a:themeElements>
    <a:clrScheme name="FISHERIES">
      <a:dk1>
        <a:srgbClr val="000000"/>
      </a:dk1>
      <a:lt1>
        <a:srgbClr val="FFFFFF"/>
      </a:lt1>
      <a:dk2>
        <a:srgbClr val="00467F"/>
      </a:dk2>
      <a:lt2>
        <a:srgbClr val="D3EAED"/>
      </a:lt2>
      <a:accent1>
        <a:srgbClr val="008998"/>
      </a:accent1>
      <a:accent2>
        <a:srgbClr val="4C9C2E"/>
      </a:accent2>
      <a:accent3>
        <a:srgbClr val="FF8300"/>
      </a:accent3>
      <a:accent4>
        <a:srgbClr val="615BC3"/>
      </a:accent4>
      <a:accent5>
        <a:srgbClr val="0093D0"/>
      </a:accent5>
      <a:accent6>
        <a:srgbClr val="FF4438"/>
      </a:accent6>
      <a:hlink>
        <a:srgbClr val="7F7FFF"/>
      </a:hlink>
      <a:folHlink>
        <a:srgbClr val="1ECA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View">
  <a:themeElements>
    <a:clrScheme name="FISHERIES">
      <a:dk1>
        <a:srgbClr val="000000"/>
      </a:dk1>
      <a:lt1>
        <a:srgbClr val="FFFFFF"/>
      </a:lt1>
      <a:dk2>
        <a:srgbClr val="00467F"/>
      </a:dk2>
      <a:lt2>
        <a:srgbClr val="D3EAED"/>
      </a:lt2>
      <a:accent1>
        <a:srgbClr val="008998"/>
      </a:accent1>
      <a:accent2>
        <a:srgbClr val="4C9C2E"/>
      </a:accent2>
      <a:accent3>
        <a:srgbClr val="FF8300"/>
      </a:accent3>
      <a:accent4>
        <a:srgbClr val="615BC3"/>
      </a:accent4>
      <a:accent5>
        <a:srgbClr val="0093D0"/>
      </a:accent5>
      <a:accent6>
        <a:srgbClr val="FF4438"/>
      </a:accent6>
      <a:hlink>
        <a:srgbClr val="7F7FFF"/>
      </a:hlink>
      <a:folHlink>
        <a:srgbClr val="1ECA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</TotalTime>
  <Words>864</Words>
  <Application>Microsoft Office PowerPoint</Application>
  <PresentationFormat>Widescreen</PresentationFormat>
  <Paragraphs>145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Noto Sans Symbols</vt:lpstr>
      <vt:lpstr>Arial</vt:lpstr>
      <vt:lpstr>Yu Mincho</vt:lpstr>
      <vt:lpstr>Arial Narrow</vt:lpstr>
      <vt:lpstr>Times New Roman</vt:lpstr>
      <vt:lpstr>Calibri</vt:lpstr>
      <vt:lpstr>Cambria</vt:lpstr>
      <vt:lpstr>Main Title-Teal</vt:lpstr>
      <vt:lpstr>1_View</vt:lpstr>
      <vt:lpstr>Standardization of Western and Central North Pacific Swordfish (Xiphias gladius) Catch Per Unit Effort in the Hawai’i Longline Fishery from 1995–2021</vt:lpstr>
      <vt:lpstr>Data</vt:lpstr>
      <vt:lpstr>Shallow-Set / Swordfish-Targeting</vt:lpstr>
      <vt:lpstr>Shallow-Set / Swordfish-Targeting: Effort (thousands hooks) by Year</vt:lpstr>
      <vt:lpstr>Model</vt:lpstr>
      <vt:lpstr>Selected Models</vt:lpstr>
      <vt:lpstr>Diagnostics:  Shallow-Set 1995–2000</vt:lpstr>
      <vt:lpstr>Diagnostics:  Shallow-Set 2005–2021</vt:lpstr>
      <vt:lpstr>Diagnostics:  Deep-Set 1995–2021</vt:lpstr>
      <vt:lpstr>Standardized Index:  Shallow-Set</vt:lpstr>
      <vt:lpstr>Standardized Index:  Deep-Set</vt:lpstr>
      <vt:lpstr>Shallow-Set 1995–2000</vt:lpstr>
      <vt:lpstr>Shallow-Set 1995–2000, Positive Process, Time of Year</vt:lpstr>
      <vt:lpstr>Shallow-Set 1995–2000, Positive Process, Time of Day</vt:lpstr>
      <vt:lpstr>Shallow-Set 2005–2021</vt:lpstr>
      <vt:lpstr>Shallow-Set 2005–2021, Positive Process, Moon Phase</vt:lpstr>
      <vt:lpstr>Shallow-Set 2005–2021, Positive Process, Latitude</vt:lpstr>
      <vt:lpstr>Deep-Set 1995–2021</vt:lpstr>
      <vt:lpstr>Influence of Permit Over Time: Deep-Set </vt:lpstr>
      <vt:lpstr>Standardized Index: Summary</vt:lpstr>
      <vt:lpstr>Standardized Index: Summary</vt:lpstr>
      <vt:lpstr>Standardized Index: Summary</vt:lpstr>
      <vt:lpstr>Additional Slides</vt:lpstr>
      <vt:lpstr>Shallow-Set, Number of Sets By Year, All Covariates</vt:lpstr>
      <vt:lpstr>Shallow-Set, Number of Sets By Year, All Covariates</vt:lpstr>
      <vt:lpstr>Shallow-Set, Number of Sets By Year, All Covariates</vt:lpstr>
      <vt:lpstr>Deep-Set, Number of Sets By Year, All Covariates</vt:lpstr>
      <vt:lpstr>Deep-Set, Number of Sets By Year, All Covariates</vt:lpstr>
      <vt:lpstr>Deep-Set, Number of Sets By Year, All Covariates</vt:lpstr>
      <vt:lpstr>Title</vt:lpstr>
      <vt:lpstr>Title</vt:lpstr>
      <vt:lpstr>Title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NOAA Fisheries Diversity &amp; Inclusion Update</dc:title>
  <dc:creator>Microsoft Office User</dc:creator>
  <cp:lastModifiedBy>Erin Bohaboy</cp:lastModifiedBy>
  <cp:revision>53</cp:revision>
  <dcterms:created xsi:type="dcterms:W3CDTF">2019-09-23T21:05:27Z</dcterms:created>
  <dcterms:modified xsi:type="dcterms:W3CDTF">2022-11-28T05:14:08Z</dcterms:modified>
</cp:coreProperties>
</file>